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handoutMasterIdLst>
    <p:handoutMasterId r:id="rId71"/>
  </p:handoutMasterIdLst>
  <p:sldIdLst>
    <p:sldId id="534" r:id="rId2"/>
    <p:sldId id="535" r:id="rId3"/>
    <p:sldId id="536" r:id="rId4"/>
    <p:sldId id="537" r:id="rId5"/>
    <p:sldId id="444" r:id="rId6"/>
    <p:sldId id="445" r:id="rId7"/>
    <p:sldId id="446" r:id="rId8"/>
    <p:sldId id="447" r:id="rId9"/>
    <p:sldId id="448" r:id="rId10"/>
    <p:sldId id="449" r:id="rId11"/>
    <p:sldId id="450" r:id="rId12"/>
    <p:sldId id="451" r:id="rId13"/>
    <p:sldId id="452" r:id="rId14"/>
    <p:sldId id="453" r:id="rId15"/>
    <p:sldId id="454" r:id="rId16"/>
    <p:sldId id="455" r:id="rId17"/>
    <p:sldId id="528" r:id="rId18"/>
    <p:sldId id="457" r:id="rId19"/>
    <p:sldId id="458" r:id="rId20"/>
    <p:sldId id="459" r:id="rId21"/>
    <p:sldId id="460" r:id="rId22"/>
    <p:sldId id="461" r:id="rId23"/>
    <p:sldId id="529" r:id="rId24"/>
    <p:sldId id="463" r:id="rId25"/>
    <p:sldId id="464" r:id="rId26"/>
    <p:sldId id="466" r:id="rId27"/>
    <p:sldId id="467" r:id="rId28"/>
    <p:sldId id="468" r:id="rId29"/>
    <p:sldId id="469" r:id="rId30"/>
    <p:sldId id="470" r:id="rId31"/>
    <p:sldId id="525" r:id="rId32"/>
    <p:sldId id="524" r:id="rId33"/>
    <p:sldId id="471"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84" r:id="rId47"/>
    <p:sldId id="485" r:id="rId48"/>
    <p:sldId id="486" r:id="rId49"/>
    <p:sldId id="487" r:id="rId50"/>
    <p:sldId id="488" r:id="rId51"/>
    <p:sldId id="530" r:id="rId52"/>
    <p:sldId id="490" r:id="rId53"/>
    <p:sldId id="491" r:id="rId54"/>
    <p:sldId id="492" r:id="rId55"/>
    <p:sldId id="493" r:id="rId56"/>
    <p:sldId id="531" r:id="rId57"/>
    <p:sldId id="526" r:id="rId58"/>
    <p:sldId id="511" r:id="rId59"/>
    <p:sldId id="513" r:id="rId60"/>
    <p:sldId id="512" r:id="rId61"/>
    <p:sldId id="509" r:id="rId62"/>
    <p:sldId id="510" r:id="rId63"/>
    <p:sldId id="501" r:id="rId64"/>
    <p:sldId id="515" r:id="rId65"/>
    <p:sldId id="503" r:id="rId66"/>
    <p:sldId id="504" r:id="rId67"/>
    <p:sldId id="517" r:id="rId68"/>
    <p:sldId id="518" r:id="rId69"/>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412" userDrawn="1">
          <p15:clr>
            <a:srgbClr val="A4A3A4"/>
          </p15:clr>
        </p15:guide>
        <p15:guide id="3" orient="horz" pos="3024" userDrawn="1">
          <p15:clr>
            <a:srgbClr val="A4A3A4"/>
          </p15:clr>
        </p15:guide>
        <p15:guide id="4"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90" autoAdjust="0"/>
    <p:restoredTop sz="27071" autoAdjust="0"/>
  </p:normalViewPr>
  <p:slideViewPr>
    <p:cSldViewPr>
      <p:cViewPr varScale="1">
        <p:scale>
          <a:sx n="40" d="100"/>
          <a:sy n="40" d="100"/>
        </p:scale>
        <p:origin x="3366" y="30"/>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6" d="100"/>
          <a:sy n="86" d="100"/>
        </p:scale>
        <p:origin x="2988" y="90"/>
      </p:cViewPr>
      <p:guideLst>
        <p:guide orient="horz" pos="3132"/>
        <p:guide pos="2412"/>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170253" cy="480391"/>
          </a:xfrm>
          <a:prstGeom prst="rect">
            <a:avLst/>
          </a:prstGeom>
        </p:spPr>
        <p:txBody>
          <a:bodyPr vert="horz" lIns="95655" tIns="47826" rIns="95655" bIns="47826" rtlCol="0"/>
          <a:lstStyle>
            <a:lvl1pPr algn="l">
              <a:defRPr sz="1300"/>
            </a:lvl1pPr>
          </a:lstStyle>
          <a:p>
            <a:r>
              <a:rPr lang="en-US"/>
              <a:t>GPGB's Economics of Biophilic Design</a:t>
            </a:r>
          </a:p>
        </p:txBody>
      </p:sp>
      <p:sp>
        <p:nvSpPr>
          <p:cNvPr id="3" name="Date Placeholder 2"/>
          <p:cNvSpPr>
            <a:spLocks noGrp="1"/>
          </p:cNvSpPr>
          <p:nvPr>
            <p:ph type="dt" sz="quarter" idx="1"/>
          </p:nvPr>
        </p:nvSpPr>
        <p:spPr>
          <a:xfrm>
            <a:off x="4143274" y="2"/>
            <a:ext cx="3170253" cy="480391"/>
          </a:xfrm>
          <a:prstGeom prst="rect">
            <a:avLst/>
          </a:prstGeom>
        </p:spPr>
        <p:txBody>
          <a:bodyPr vert="horz" lIns="95655" tIns="47826" rIns="95655" bIns="47826" rtlCol="0"/>
          <a:lstStyle>
            <a:lvl1pPr algn="r">
              <a:defRPr sz="1300"/>
            </a:lvl1pPr>
          </a:lstStyle>
          <a:p>
            <a:fld id="{85E858D5-47DF-4D8B-BD2A-97414F5BA57C}" type="datetime4">
              <a:rPr lang="en-GB" smtClean="0"/>
              <a:t>01 December 2021</a:t>
            </a:fld>
            <a:endParaRPr lang="en-US"/>
          </a:p>
        </p:txBody>
      </p:sp>
      <p:sp>
        <p:nvSpPr>
          <p:cNvPr id="4" name="Footer Placeholder 3"/>
          <p:cNvSpPr>
            <a:spLocks noGrp="1"/>
          </p:cNvSpPr>
          <p:nvPr>
            <p:ph type="ftr" sz="quarter" idx="2"/>
          </p:nvPr>
        </p:nvSpPr>
        <p:spPr>
          <a:xfrm>
            <a:off x="3" y="9119162"/>
            <a:ext cx="3170253" cy="480391"/>
          </a:xfrm>
          <a:prstGeom prst="rect">
            <a:avLst/>
          </a:prstGeom>
        </p:spPr>
        <p:txBody>
          <a:bodyPr vert="horz" lIns="95655" tIns="47826" rIns="95655" bIns="47826" rtlCol="0" anchor="b"/>
          <a:lstStyle>
            <a:lvl1pPr algn="l">
              <a:defRPr sz="1300"/>
            </a:lvl1pPr>
          </a:lstStyle>
          <a:p>
            <a:r>
              <a:rPr lang="en-US"/>
              <a:t>Economics of Biophilic Design -May 2018 edition</a:t>
            </a:r>
          </a:p>
        </p:txBody>
      </p:sp>
      <p:sp>
        <p:nvSpPr>
          <p:cNvPr id="5" name="Slide Number Placeholder 4"/>
          <p:cNvSpPr>
            <a:spLocks noGrp="1"/>
          </p:cNvSpPr>
          <p:nvPr>
            <p:ph type="sldNum" sz="quarter" idx="3"/>
          </p:nvPr>
        </p:nvSpPr>
        <p:spPr>
          <a:xfrm>
            <a:off x="4143274" y="9119162"/>
            <a:ext cx="3170253" cy="480391"/>
          </a:xfrm>
          <a:prstGeom prst="rect">
            <a:avLst/>
          </a:prstGeom>
        </p:spPr>
        <p:txBody>
          <a:bodyPr vert="horz" lIns="95655" tIns="47826" rIns="95655" bIns="47826" rtlCol="0" anchor="b"/>
          <a:lstStyle>
            <a:lvl1pPr algn="r">
              <a:defRPr sz="1300"/>
            </a:lvl1pPr>
          </a:lstStyle>
          <a:p>
            <a:fld id="{57E22988-3C47-4415-9589-D900E10BDE01}" type="slidenum">
              <a:rPr lang="en-US" smtClean="0"/>
              <a:pPr/>
              <a:t>‹#›</a:t>
            </a:fld>
            <a:endParaRPr lang="en-US"/>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9"/>
            <a:ext cx="3169920" cy="480060"/>
          </a:xfrm>
          <a:prstGeom prst="rect">
            <a:avLst/>
          </a:prstGeom>
        </p:spPr>
        <p:txBody>
          <a:bodyPr vert="horz" lIns="96633" tIns="48317" rIns="96633" bIns="48317" rtlCol="0"/>
          <a:lstStyle>
            <a:lvl1pPr algn="l">
              <a:defRPr sz="1300"/>
            </a:lvl1pPr>
          </a:lstStyle>
          <a:p>
            <a:r>
              <a:rPr lang="en-US"/>
              <a:t>GPGB's Economics of Biophilic Design</a:t>
            </a:r>
            <a:endParaRPr lang="en-GB"/>
          </a:p>
        </p:txBody>
      </p:sp>
      <p:sp>
        <p:nvSpPr>
          <p:cNvPr id="3" name="Date Placeholder 2"/>
          <p:cNvSpPr>
            <a:spLocks noGrp="1"/>
          </p:cNvSpPr>
          <p:nvPr>
            <p:ph type="dt" idx="1"/>
          </p:nvPr>
        </p:nvSpPr>
        <p:spPr>
          <a:xfrm>
            <a:off x="4143591" y="9"/>
            <a:ext cx="3169920" cy="480060"/>
          </a:xfrm>
          <a:prstGeom prst="rect">
            <a:avLst/>
          </a:prstGeom>
        </p:spPr>
        <p:txBody>
          <a:bodyPr vert="horz" lIns="96633" tIns="48317" rIns="96633" bIns="48317" rtlCol="0"/>
          <a:lstStyle>
            <a:lvl1pPr algn="r">
              <a:defRPr sz="1300"/>
            </a:lvl1pPr>
          </a:lstStyle>
          <a:p>
            <a:fld id="{0465ACF4-8773-41AE-B309-BBE01F9919E9}" type="datetime4">
              <a:rPr lang="en-GB" smtClean="0"/>
              <a:t>01 December 2021</a:t>
            </a:fld>
            <a:endParaRPr lang="en-GB"/>
          </a:p>
        </p:txBody>
      </p:sp>
      <p:sp>
        <p:nvSpPr>
          <p:cNvPr id="4" name="Slide Image Placeholder 3"/>
          <p:cNvSpPr>
            <a:spLocks noGrp="1" noRot="1" noChangeAspect="1"/>
          </p:cNvSpPr>
          <p:nvPr>
            <p:ph type="sldImg" idx="2"/>
          </p:nvPr>
        </p:nvSpPr>
        <p:spPr>
          <a:xfrm>
            <a:off x="455613" y="715963"/>
            <a:ext cx="6403975" cy="3602037"/>
          </a:xfrm>
          <a:prstGeom prst="rect">
            <a:avLst/>
          </a:prstGeom>
          <a:noFill/>
          <a:ln w="12700">
            <a:solidFill>
              <a:prstClr val="black"/>
            </a:solidFill>
          </a:ln>
        </p:spPr>
        <p:txBody>
          <a:bodyPr vert="horz" lIns="96633" tIns="48317" rIns="96633" bIns="48317" rtlCol="0" anchor="ctr"/>
          <a:lstStyle/>
          <a:p>
            <a:endParaRPr lang="en-GB"/>
          </a:p>
        </p:txBody>
      </p:sp>
      <p:sp>
        <p:nvSpPr>
          <p:cNvPr id="5" name="Notes Placeholder 4"/>
          <p:cNvSpPr>
            <a:spLocks noGrp="1"/>
          </p:cNvSpPr>
          <p:nvPr>
            <p:ph type="body" sz="quarter" idx="3"/>
          </p:nvPr>
        </p:nvSpPr>
        <p:spPr>
          <a:xfrm>
            <a:off x="731520" y="4560572"/>
            <a:ext cx="5852160" cy="4320540"/>
          </a:xfrm>
          <a:prstGeom prst="rect">
            <a:avLst/>
          </a:prstGeom>
        </p:spPr>
        <p:txBody>
          <a:bodyPr vert="horz" lIns="96633" tIns="48317" rIns="96633" bIns="483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84"/>
            <a:ext cx="3169920" cy="480060"/>
          </a:xfrm>
          <a:prstGeom prst="rect">
            <a:avLst/>
          </a:prstGeom>
        </p:spPr>
        <p:txBody>
          <a:bodyPr vert="horz" lIns="96633" tIns="48317" rIns="96633" bIns="48317" rtlCol="0" anchor="b"/>
          <a:lstStyle>
            <a:lvl1pPr algn="l">
              <a:defRPr sz="1300"/>
            </a:lvl1pPr>
          </a:lstStyle>
          <a:p>
            <a:r>
              <a:rPr lang="en-US"/>
              <a:t>Economics of Biophilic Design -May 2018 edition</a:t>
            </a:r>
            <a:endParaRPr lang="en-GB"/>
          </a:p>
        </p:txBody>
      </p:sp>
      <p:sp>
        <p:nvSpPr>
          <p:cNvPr id="7" name="Slide Number Placeholder 6"/>
          <p:cNvSpPr>
            <a:spLocks noGrp="1"/>
          </p:cNvSpPr>
          <p:nvPr>
            <p:ph type="sldNum" sz="quarter" idx="5"/>
          </p:nvPr>
        </p:nvSpPr>
        <p:spPr>
          <a:xfrm>
            <a:off x="4143591" y="9119484"/>
            <a:ext cx="3169920" cy="480060"/>
          </a:xfrm>
          <a:prstGeom prst="rect">
            <a:avLst/>
          </a:prstGeom>
        </p:spPr>
        <p:txBody>
          <a:bodyPr vert="horz" lIns="96633" tIns="48317" rIns="96633" bIns="48317" rtlCol="0" anchor="b"/>
          <a:lstStyle>
            <a:lvl1pPr algn="r">
              <a:defRPr sz="1300"/>
            </a:lvl1pPr>
          </a:lstStyle>
          <a:p>
            <a:fld id="{27428902-0C99-426D-82CC-55E90DDE7A17}" type="slidenum">
              <a:rPr lang="en-GB" smtClean="0"/>
              <a:pPr/>
              <a:t>‹#›</a:t>
            </a:fld>
            <a:endParaRPr lang="en-GB"/>
          </a:p>
        </p:txBody>
      </p:sp>
    </p:spTree>
    <p:extLst>
      <p:ext uri="{BB962C8B-B14F-4D97-AF65-F5344CB8AC3E}">
        <p14:creationId xmlns:p14="http://schemas.microsoft.com/office/powerpoint/2010/main" val="653331535"/>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reenplantsforgreenbuildings.org/become-a-train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reenplantsforgreenbuildings.org/researc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fosterandpartners.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bioscience.oxfordjournals.org/search?author1=Netta+Weinstein&amp;sortspec=date&amp;submit=Submi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Hello, and thanks for downloading this information.</a:t>
            </a:r>
          </a:p>
          <a:p>
            <a:endParaRPr lang="en-US" dirty="0"/>
          </a:p>
          <a:p>
            <a:r>
              <a:rPr lang="en-US" sz="1300" dirty="0"/>
              <a:t>To support people and companies with a vision of the future in which preserving access to nature and interior landscaping is </a:t>
            </a:r>
            <a:r>
              <a:rPr lang="en-US" sz="1300" b="1" dirty="0"/>
              <a:t>more relevant than ever</a:t>
            </a:r>
            <a:r>
              <a:rPr lang="en-US" sz="1300" dirty="0"/>
              <a:t>, Green Plants for Green Buildings has created an edited version of our continuing education course, The Economics of Biophilic Design. It looks at the science behind the crucial role nature plays in maintaining our wellbeing, and includes research data from five sectors (education, health care, retail, workplace, and communities) on the impact biophilic design has on health, productivity and profits. We hope you’ll share this compelling information with your teams and create talking points for your client conversations.</a:t>
            </a:r>
          </a:p>
          <a:p>
            <a:endParaRPr lang="en-US" sz="1300" dirty="0"/>
          </a:p>
          <a:p>
            <a:r>
              <a:rPr lang="en-US" dirty="0"/>
              <a:t>Bear in mind: 1. This edited course is part of the GPGB Registered Trainer curriculum and is written as if you, the reader, are making this presentation. 2. This material will not confer to you Registered Trainer status. If you are interested in this, visit </a:t>
            </a:r>
            <a:r>
              <a:rPr lang="en-US" dirty="0">
                <a:hlinkClick r:id="rId3"/>
              </a:rPr>
              <a:t>https://greenplantsforgreenbuildings.org/become-a-trainer/</a:t>
            </a:r>
            <a:r>
              <a:rPr lang="en-US" dirty="0"/>
              <a:t> for more information, or call us at 707-467-9417.</a:t>
            </a:r>
          </a:p>
          <a:p>
            <a:endParaRPr lang="en-US" dirty="0"/>
          </a:p>
          <a:p>
            <a:r>
              <a:rPr lang="en-US" dirty="0"/>
              <a:t>Be well and #StayPlanted!</a:t>
            </a:r>
          </a:p>
          <a:p>
            <a:endParaRPr lang="en-US" dirty="0"/>
          </a:p>
          <a:p>
            <a:endParaRPr lang="en-US"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a:t>
            </a:fld>
            <a:endParaRPr lang="en-GB"/>
          </a:p>
        </p:txBody>
      </p:sp>
      <p:sp>
        <p:nvSpPr>
          <p:cNvPr id="6" name="Header Placeholder 5"/>
          <p:cNvSpPr>
            <a:spLocks noGrp="1"/>
          </p:cNvSpPr>
          <p:nvPr>
            <p:ph type="hdr" sz="quarter" idx="12"/>
          </p:nvPr>
        </p:nvSpPr>
        <p:spPr/>
        <p:txBody>
          <a:bodyPr/>
          <a:lstStyle/>
          <a:p>
            <a:r>
              <a:rPr lang="en-US"/>
              <a:t>Green Plants for Green Buildings; Economics of Biophilic Design - Complimentary Edition</a:t>
            </a:r>
            <a:endParaRPr lang="en-GB"/>
          </a:p>
        </p:txBody>
      </p:sp>
      <p:sp>
        <p:nvSpPr>
          <p:cNvPr id="7" name="Footer Placeholder 6">
            <a:extLst>
              <a:ext uri="{FF2B5EF4-FFF2-40B4-BE49-F238E27FC236}">
                <a16:creationId xmlns:a16="http://schemas.microsoft.com/office/drawing/2014/main" id="{8639505C-2C34-4E3C-A4D3-C4B1D2D98A72}"/>
              </a:ext>
            </a:extLst>
          </p:cNvPr>
          <p:cNvSpPr>
            <a:spLocks noGrp="1"/>
          </p:cNvSpPr>
          <p:nvPr>
            <p:ph type="ftr" sz="quarter" idx="4"/>
          </p:nvPr>
        </p:nvSpPr>
        <p:spPr/>
        <p:txBody>
          <a:bodyPr/>
          <a:lstStyle/>
          <a:p>
            <a:r>
              <a:rPr lang="en-US"/>
              <a:t>J. Clancy, 2015; M. Golden, April 2020</a:t>
            </a:r>
            <a:endParaRPr lang="en-GB"/>
          </a:p>
        </p:txBody>
      </p:sp>
    </p:spTree>
    <p:extLst>
      <p:ext uri="{BB962C8B-B14F-4D97-AF65-F5344CB8AC3E}">
        <p14:creationId xmlns:p14="http://schemas.microsoft.com/office/powerpoint/2010/main" val="2783394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10</a:t>
            </a:fld>
            <a:endParaRPr lang="en-GB"/>
          </a:p>
        </p:txBody>
      </p:sp>
      <p:sp>
        <p:nvSpPr>
          <p:cNvPr id="5" name="Date Placeholder 4"/>
          <p:cNvSpPr>
            <a:spLocks noGrp="1"/>
          </p:cNvSpPr>
          <p:nvPr>
            <p:ph type="dt" idx="11"/>
          </p:nvPr>
        </p:nvSpPr>
        <p:spPr/>
        <p:txBody>
          <a:bodyPr/>
          <a:lstStyle/>
          <a:p>
            <a:fld id="{5DC72323-49D2-4C61-8BF9-260169C15940}"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96DAA460-6B46-4A88-B6A8-F2C0E5D3595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18639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a:t>There</a:t>
            </a:r>
            <a:r>
              <a:rPr lang="en-GB" baseline="0" dirty="0"/>
              <a:t> is a </a:t>
            </a:r>
            <a:r>
              <a:rPr lang="en-GB" dirty="0"/>
              <a:t>neurological and physiological basis for</a:t>
            </a:r>
            <a:r>
              <a:rPr lang="en-GB" baseline="0" dirty="0"/>
              <a:t> </a:t>
            </a:r>
            <a:r>
              <a:rPr lang="en-GB" baseline="0" dirty="0" err="1"/>
              <a:t>biophilia</a:t>
            </a:r>
            <a:r>
              <a:rPr lang="en-GB" baseline="0" dirty="0"/>
              <a:t>. </a:t>
            </a:r>
            <a:r>
              <a:rPr lang="en-GB" dirty="0"/>
              <a:t> </a:t>
            </a:r>
          </a:p>
          <a:p>
            <a:pPr>
              <a:buFont typeface="Arial" pitchFamily="34" charset="0"/>
              <a:buChar char="•"/>
            </a:pPr>
            <a:endParaRPr lang="en-GB" dirty="0"/>
          </a:p>
          <a:p>
            <a:pPr>
              <a:buFont typeface="Arial" pitchFamily="34" charset="0"/>
              <a:buChar char="•"/>
            </a:pPr>
            <a:r>
              <a:rPr lang="en-GB" dirty="0"/>
              <a:t>The</a:t>
            </a:r>
            <a:r>
              <a:rPr lang="en-GB" baseline="0" dirty="0"/>
              <a:t> </a:t>
            </a:r>
            <a:r>
              <a:rPr lang="en-GB" dirty="0"/>
              <a:t>human body’s autonomic nervous system</a:t>
            </a:r>
            <a:r>
              <a:rPr lang="en-GB" baseline="0" dirty="0"/>
              <a:t> </a:t>
            </a:r>
            <a:r>
              <a:rPr lang="en-GB" dirty="0"/>
              <a:t>consists of two elements: the sympathetic and the parasympathetic systems. </a:t>
            </a:r>
          </a:p>
          <a:p>
            <a:pPr>
              <a:buFont typeface="Arial" pitchFamily="34" charset="0"/>
              <a:buChar char="•"/>
            </a:pPr>
            <a:endParaRPr lang="en-GB" dirty="0"/>
          </a:p>
          <a:p>
            <a:pPr lvl="0">
              <a:buFont typeface="Arial" pitchFamily="34" charset="0"/>
              <a:buChar char="•"/>
            </a:pPr>
            <a:r>
              <a:rPr lang="en-GB" dirty="0"/>
              <a:t>The sympathetic system stimulates the human body when cognitive function is needed. </a:t>
            </a:r>
          </a:p>
          <a:p>
            <a:pPr lvl="0">
              <a:buFont typeface="Arial" pitchFamily="34" charset="0"/>
              <a:buChar char="•"/>
            </a:pPr>
            <a:endParaRPr lang="en-GB" dirty="0"/>
          </a:p>
          <a:p>
            <a:pPr lvl="0">
              <a:buFont typeface="Arial" pitchFamily="34" charset="0"/>
              <a:buChar char="•"/>
            </a:pPr>
            <a:r>
              <a:rPr lang="en-GB" dirty="0"/>
              <a:t>The parasympathetic system serves to relax the body, and is used for internal processes such as digestion. </a:t>
            </a:r>
          </a:p>
          <a:p>
            <a:pPr lvl="0">
              <a:buFont typeface="Arial" pitchFamily="34" charset="0"/>
              <a:buChar char="•"/>
            </a:pPr>
            <a:endParaRPr lang="en-GB" dirty="0"/>
          </a:p>
          <a:p>
            <a:pPr lvl="0">
              <a:buFont typeface="Arial" pitchFamily="34" charset="0"/>
              <a:buChar char="•"/>
            </a:pPr>
            <a:r>
              <a:rPr lang="en-GB" dirty="0"/>
              <a:t>The body is in an</a:t>
            </a:r>
            <a:r>
              <a:rPr lang="en-GB" baseline="0" dirty="0"/>
              <a:t> </a:t>
            </a:r>
            <a:r>
              <a:rPr lang="en-GB" dirty="0"/>
              <a:t>ideal state of balance when the natural balance between sympathetic and parasympathetic is achieved. Scientists</a:t>
            </a:r>
            <a:r>
              <a:rPr lang="en-GB" baseline="0" dirty="0"/>
              <a:t> call this </a:t>
            </a:r>
            <a:r>
              <a:rPr lang="en-GB" dirty="0"/>
              <a:t>homeostasis. </a:t>
            </a:r>
          </a:p>
          <a:p>
            <a:pPr lvl="0">
              <a:buFont typeface="Arial" pitchFamily="34" charset="0"/>
              <a:buChar char="•"/>
            </a:pPr>
            <a:endParaRPr lang="en-GB" dirty="0"/>
          </a:p>
          <a:p>
            <a:pPr lvl="0">
              <a:buFont typeface="Arial" pitchFamily="34" charset="0"/>
              <a:buChar char="•"/>
            </a:pPr>
            <a:r>
              <a:rPr lang="en-GB" dirty="0"/>
              <a:t>In non-restorative</a:t>
            </a:r>
            <a:r>
              <a:rPr lang="en-GB" baseline="0" dirty="0"/>
              <a:t> or chaotic e</a:t>
            </a:r>
            <a:r>
              <a:rPr lang="en-GB" dirty="0"/>
              <a:t>nvironments, the sympathetic system becomes highly stimulated in a “fight-or-flight” mindset, leading to sensory overload.</a:t>
            </a:r>
          </a:p>
          <a:p>
            <a:pPr lvl="0">
              <a:buFont typeface="Arial" pitchFamily="34" charset="0"/>
              <a:buChar char="•"/>
            </a:pPr>
            <a:endParaRPr lang="en-GB" dirty="0"/>
          </a:p>
          <a:p>
            <a:pPr lvl="0">
              <a:buFont typeface="Arial" pitchFamily="34" charset="0"/>
              <a:buChar char="•"/>
            </a:pPr>
            <a:r>
              <a:rPr lang="en-GB" dirty="0"/>
              <a:t>When this happens, the parasympathetic system is suppressed, disrupting the body’s physiological</a:t>
            </a:r>
            <a:r>
              <a:rPr lang="en-GB" baseline="0" dirty="0"/>
              <a:t> regulation, and </a:t>
            </a:r>
            <a:r>
              <a:rPr lang="en-GB" dirty="0"/>
              <a:t>resulting in mental fatigue. This combination induces stress, frustration, irritability, and distraction. </a:t>
            </a:r>
          </a:p>
          <a:p>
            <a:pPr lvl="0">
              <a:buFont typeface="Arial" pitchFamily="34" charset="0"/>
              <a:buChar char="•"/>
            </a:pPr>
            <a:endParaRPr lang="en-GB" dirty="0"/>
          </a:p>
          <a:p>
            <a:pPr lvl="0">
              <a:buFont typeface="Arial" pitchFamily="34" charset="0"/>
              <a:buChar char="•"/>
            </a:pPr>
            <a:r>
              <a:rPr lang="en-GB" dirty="0"/>
              <a:t>Studies show that </a:t>
            </a:r>
            <a:r>
              <a:rPr lang="en-GB" baseline="0" dirty="0"/>
              <a:t>i</a:t>
            </a:r>
            <a:r>
              <a:rPr lang="en-GB" dirty="0"/>
              <a:t>nteracting with nature provides an increase in parasympathetic activity, resulting in reduced sympathetic activity.</a:t>
            </a:r>
            <a:r>
              <a:rPr lang="en-GB" baseline="0" dirty="0"/>
              <a:t>  This in turn leads to</a:t>
            </a:r>
            <a:r>
              <a:rPr lang="en-GB" dirty="0"/>
              <a:t> decreased stress and irritability, and increased levels</a:t>
            </a:r>
            <a:r>
              <a:rPr lang="en-GB" baseline="0" dirty="0"/>
              <a:t> of </a:t>
            </a:r>
            <a:r>
              <a:rPr lang="en-GB" dirty="0"/>
              <a:t>concentration. </a:t>
            </a:r>
          </a:p>
          <a:p>
            <a:pPr lvl="1">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11</a:t>
            </a:fld>
            <a:endParaRPr lang="en-GB"/>
          </a:p>
        </p:txBody>
      </p:sp>
      <p:sp>
        <p:nvSpPr>
          <p:cNvPr id="5" name="Date Placeholder 4"/>
          <p:cNvSpPr>
            <a:spLocks noGrp="1"/>
          </p:cNvSpPr>
          <p:nvPr>
            <p:ph type="dt" idx="11"/>
          </p:nvPr>
        </p:nvSpPr>
        <p:spPr/>
        <p:txBody>
          <a:bodyPr/>
          <a:lstStyle/>
          <a:p>
            <a:fld id="{CE66986F-F754-4946-8E0B-83878855F4DF}"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7DFF5AAC-2832-4D7C-A5C9-5C91DB381AD6}"/>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42483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a:t>In the large rear portion of our brain’s visual cortex  are the mu (</a:t>
            </a:r>
            <a:r>
              <a:rPr lang="en-GB" dirty="0" err="1"/>
              <a:t>opioid</a:t>
            </a:r>
            <a:r>
              <a:rPr lang="en-GB" dirty="0"/>
              <a:t>)</a:t>
            </a:r>
            <a:r>
              <a:rPr lang="en-GB" baseline="0" dirty="0"/>
              <a:t> receptors. </a:t>
            </a:r>
          </a:p>
          <a:p>
            <a:pPr>
              <a:buFont typeface="Arial" pitchFamily="34" charset="0"/>
              <a:buChar char="•"/>
            </a:pPr>
            <a:endParaRPr lang="en-GB" baseline="0" dirty="0"/>
          </a:p>
          <a:p>
            <a:pPr>
              <a:buFont typeface="Arial" pitchFamily="34" charset="0"/>
              <a:buChar char="•"/>
            </a:pPr>
            <a:r>
              <a:rPr lang="en-GB" baseline="0" dirty="0"/>
              <a:t>When our eyes perceive natural scenes, the mu receptors are highly stimulated, triggering feelings of pleasure. The more dynamic the natural scenes - such as moving water, </a:t>
            </a:r>
            <a:r>
              <a:rPr lang="en-GB" dirty="0"/>
              <a:t>leaves in a breeze, fish swimming in an aquarium, or a flickering fire - the more</a:t>
            </a:r>
            <a:r>
              <a:rPr lang="en-GB" baseline="0" dirty="0"/>
              <a:t> our attention is held. This is an environmental and physiological state of being in which creative task performance is increased. </a:t>
            </a:r>
          </a:p>
          <a:p>
            <a:pPr>
              <a:buFont typeface="Arial" pitchFamily="34" charset="0"/>
              <a:buChar char="•"/>
            </a:pPr>
            <a:endParaRPr lang="en-GB" baseline="0" dirty="0"/>
          </a:p>
          <a:p>
            <a:pPr>
              <a:buFont typeface="Arial" pitchFamily="34" charset="0"/>
              <a:buChar char="•"/>
            </a:pPr>
            <a:r>
              <a:rPr lang="en-GB" baseline="0" dirty="0"/>
              <a:t>In studies where subjects were exposed to views with </a:t>
            </a:r>
            <a:r>
              <a:rPr lang="en-GB" dirty="0"/>
              <a:t>less visual richness - such as a blank wall or a tree-less street - less pleasurable</a:t>
            </a:r>
            <a:r>
              <a:rPr lang="en-GB" baseline="0" dirty="0"/>
              <a:t> mental reactions were triggered, including those associated with stress. </a:t>
            </a:r>
            <a:r>
              <a:rPr lang="en-GB" dirty="0"/>
              <a:t>(</a:t>
            </a:r>
            <a:r>
              <a:rPr lang="en-GB" dirty="0" err="1"/>
              <a:t>Biederman</a:t>
            </a:r>
            <a:r>
              <a:rPr lang="en-GB" dirty="0"/>
              <a:t> &amp; Vessel, 2006) </a:t>
            </a:r>
          </a:p>
        </p:txBody>
      </p:sp>
      <p:sp>
        <p:nvSpPr>
          <p:cNvPr id="4" name="Slide Number Placeholder 3"/>
          <p:cNvSpPr>
            <a:spLocks noGrp="1"/>
          </p:cNvSpPr>
          <p:nvPr>
            <p:ph type="sldNum" sz="quarter" idx="10"/>
          </p:nvPr>
        </p:nvSpPr>
        <p:spPr/>
        <p:txBody>
          <a:bodyPr/>
          <a:lstStyle/>
          <a:p>
            <a:fld id="{27428902-0C99-426D-82CC-55E90DDE7A17}" type="slidenum">
              <a:rPr lang="en-GB" smtClean="0"/>
              <a:pPr/>
              <a:t>12</a:t>
            </a:fld>
            <a:endParaRPr lang="en-GB"/>
          </a:p>
        </p:txBody>
      </p:sp>
      <p:sp>
        <p:nvSpPr>
          <p:cNvPr id="5" name="Date Placeholder 4"/>
          <p:cNvSpPr>
            <a:spLocks noGrp="1"/>
          </p:cNvSpPr>
          <p:nvPr>
            <p:ph type="dt" idx="11"/>
          </p:nvPr>
        </p:nvSpPr>
        <p:spPr/>
        <p:txBody>
          <a:bodyPr/>
          <a:lstStyle/>
          <a:p>
            <a:fld id="{699525A7-1764-44DA-8845-1CD274E9C1B5}"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2DDEA381-61C3-4C1B-99FF-2FC2E63E6CFC}"/>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087219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GB" dirty="0"/>
              <a:t>How did nature affect research subjects?</a:t>
            </a:r>
          </a:p>
          <a:p>
            <a:pPr lvl="0">
              <a:buFont typeface="Arial" pitchFamily="34" charset="0"/>
              <a:buChar char="•"/>
            </a:pPr>
            <a:endParaRPr lang="en-GB" dirty="0"/>
          </a:p>
          <a:p>
            <a:pPr lvl="0">
              <a:buFont typeface="Arial" pitchFamily="34" charset="0"/>
              <a:buChar char="•"/>
            </a:pPr>
            <a:r>
              <a:rPr lang="en-GB" dirty="0"/>
              <a:t>Studies </a:t>
            </a:r>
            <a:r>
              <a:rPr lang="en-GB" baseline="0" dirty="0"/>
              <a:t>shows that, when compared to those who walked through urban areas, subjects who walked through forests had</a:t>
            </a:r>
          </a:p>
          <a:p>
            <a:pPr lvl="0">
              <a:buFont typeface="Arial" pitchFamily="34" charset="0"/>
              <a:buChar char="•"/>
            </a:pPr>
            <a:endParaRPr lang="en-GB" baseline="0" dirty="0"/>
          </a:p>
          <a:p>
            <a:pPr lvl="0">
              <a:buFont typeface="Arial" pitchFamily="34" charset="0"/>
              <a:buChar char="•"/>
            </a:pPr>
            <a:r>
              <a:rPr lang="en-GB" baseline="0" dirty="0"/>
              <a:t>Reduced pulse rate of 3.6-6%</a:t>
            </a:r>
          </a:p>
          <a:p>
            <a:pPr lvl="0">
              <a:buFont typeface="Arial" pitchFamily="34" charset="0"/>
              <a:buChar char="•"/>
            </a:pPr>
            <a:endParaRPr lang="en-GB" baseline="0" dirty="0"/>
          </a:p>
          <a:p>
            <a:pPr lvl="0">
              <a:buFont typeface="Arial" pitchFamily="34" charset="0"/>
              <a:buChar char="•"/>
            </a:pPr>
            <a:r>
              <a:rPr lang="en-GB" baseline="0" dirty="0"/>
              <a:t>Lower systolic blood pressure </a:t>
            </a:r>
          </a:p>
          <a:p>
            <a:pPr lvl="0">
              <a:buFont typeface="Arial" pitchFamily="34" charset="0"/>
              <a:buChar char="•"/>
            </a:pPr>
            <a:endParaRPr lang="en-GB" baseline="0" dirty="0"/>
          </a:p>
          <a:p>
            <a:pPr lvl="0">
              <a:buFont typeface="Arial" pitchFamily="34" charset="0"/>
              <a:buChar char="•"/>
            </a:pPr>
            <a:r>
              <a:rPr lang="en-GB" baseline="0" dirty="0"/>
              <a:t>Reduced stress hormone levels by 13.4-15.8%</a:t>
            </a:r>
          </a:p>
          <a:p>
            <a:pPr lvl="0">
              <a:buFont typeface="Arial" pitchFamily="34" charset="0"/>
              <a:buChar char="•"/>
            </a:pPr>
            <a:endParaRPr lang="en-GB" baseline="0" dirty="0"/>
          </a:p>
          <a:p>
            <a:pPr lvl="0">
              <a:buFont typeface="Arial" pitchFamily="34" charset="0"/>
              <a:buChar char="•"/>
            </a:pPr>
            <a:r>
              <a:rPr lang="en-GB" baseline="0" dirty="0"/>
              <a:t>Increased </a:t>
            </a:r>
            <a:r>
              <a:rPr lang="en-GB" dirty="0"/>
              <a:t>parasympathetic</a:t>
            </a:r>
            <a:r>
              <a:rPr lang="en-GB" baseline="0" dirty="0"/>
              <a:t> activity – relaxed by 56%</a:t>
            </a:r>
          </a:p>
          <a:p>
            <a:pPr lvl="0">
              <a:buFont typeface="Arial" pitchFamily="34" charset="0"/>
              <a:buChar char="•"/>
            </a:pPr>
            <a:endParaRPr lang="en-GB" baseline="0" dirty="0"/>
          </a:p>
          <a:p>
            <a:pPr lvl="0">
              <a:buFont typeface="Arial" pitchFamily="34" charset="0"/>
              <a:buChar char="•"/>
            </a:pPr>
            <a:r>
              <a:rPr lang="en-GB" baseline="0" dirty="0"/>
              <a:t>Decreased </a:t>
            </a:r>
            <a:r>
              <a:rPr lang="en-GB" dirty="0"/>
              <a:t>sympathetic</a:t>
            </a:r>
            <a:r>
              <a:rPr lang="en-GB" baseline="0" dirty="0"/>
              <a:t> activity by 19% - remember this is the “fight or flight” reflex</a:t>
            </a:r>
          </a:p>
          <a:p>
            <a:pPr lvl="0">
              <a:buFont typeface="Arial" pitchFamily="34" charset="0"/>
              <a:buChar char="•"/>
            </a:pPr>
            <a:endParaRPr lang="en-GB" baseline="0"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13</a:t>
            </a:fld>
            <a:endParaRPr lang="en-GB"/>
          </a:p>
        </p:txBody>
      </p:sp>
      <p:sp>
        <p:nvSpPr>
          <p:cNvPr id="5" name="Date Placeholder 4"/>
          <p:cNvSpPr>
            <a:spLocks noGrp="1"/>
          </p:cNvSpPr>
          <p:nvPr>
            <p:ph type="dt" idx="11"/>
          </p:nvPr>
        </p:nvSpPr>
        <p:spPr/>
        <p:txBody>
          <a:bodyPr/>
          <a:lstStyle/>
          <a:p>
            <a:fld id="{BD395FE5-EDF2-48BC-8AA3-D66B6EB5D85C}"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B83F6CCC-ACA5-4FFD-9B21-91584FDDB3F9}"/>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73163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5177">
              <a:buFont typeface="Arial" pitchFamily="34" charset="0"/>
              <a:buChar char="•"/>
              <a:defRPr/>
            </a:pPr>
            <a:r>
              <a:rPr lang="en-GB" dirty="0"/>
              <a:t>According to the World Health Organization, cardiovascular diseases, stroke, and mental health disorders are expected to be the top</a:t>
            </a:r>
            <a:r>
              <a:rPr lang="en-GB" baseline="0" dirty="0"/>
              <a:t> global disease burdens in the years 2020</a:t>
            </a:r>
            <a:r>
              <a:rPr lang="en-GB" dirty="0"/>
              <a:t> – 2040. (</a:t>
            </a:r>
            <a:r>
              <a:rPr lang="en-US" b="0" i="0" dirty="0">
                <a:solidFill>
                  <a:srgbClr val="222222"/>
                </a:solidFill>
                <a:effectLst/>
                <a:latin typeface="Arial" panose="020B0604020202020204" pitchFamily="34" charset="0"/>
              </a:rPr>
              <a:t> Institute for Health Metrics and Evaluation (IHME). Findings from the Global Burden of Disease Study 2017. Seattle, WA: IHME, 2018. </a:t>
            </a:r>
            <a:r>
              <a:rPr lang="en-GB" dirty="0"/>
              <a:t>)</a:t>
            </a:r>
          </a:p>
          <a:p>
            <a:pPr defTabSz="995177">
              <a:buFont typeface="Arial" pitchFamily="34" charset="0"/>
              <a:buChar char="•"/>
              <a:defRPr/>
            </a:pPr>
            <a:endParaRPr lang="en-GB" dirty="0"/>
          </a:p>
          <a:p>
            <a:pPr>
              <a:buFont typeface="Arial" pitchFamily="34" charset="0"/>
              <a:buChar char="•"/>
            </a:pPr>
            <a:r>
              <a:rPr lang="en-GB" dirty="0"/>
              <a:t>Stress is a known cause</a:t>
            </a:r>
            <a:r>
              <a:rPr lang="en-GB" baseline="0" dirty="0"/>
              <a:t> </a:t>
            </a:r>
            <a:r>
              <a:rPr lang="en-GB" dirty="0"/>
              <a:t>of these disorders.  </a:t>
            </a:r>
          </a:p>
          <a:p>
            <a:pPr>
              <a:buFont typeface="Arial" pitchFamily="34" charset="0"/>
              <a:buChar char="•"/>
            </a:pPr>
            <a:endParaRPr lang="en-GB" dirty="0"/>
          </a:p>
          <a:p>
            <a:pPr lvl="0">
              <a:buFont typeface="Arial" pitchFamily="34" charset="0"/>
              <a:buChar char="•"/>
            </a:pPr>
            <a:r>
              <a:rPr lang="en-GB" dirty="0"/>
              <a:t> In America,</a:t>
            </a:r>
            <a:r>
              <a:rPr lang="en-GB" baseline="0" dirty="0"/>
              <a:t> t</a:t>
            </a:r>
            <a:r>
              <a:rPr lang="en-GB" dirty="0"/>
              <a:t>reatment for cardiovascular disorders accounts for $1 of every $6 spent on healthcare. (CDC, 2011). </a:t>
            </a:r>
          </a:p>
          <a:p>
            <a:pPr lvl="0">
              <a:buFont typeface="Arial" pitchFamily="34" charset="0"/>
              <a:buChar char="•"/>
            </a:pPr>
            <a:endParaRPr lang="en-GB" dirty="0"/>
          </a:p>
          <a:p>
            <a:pPr lvl="0">
              <a:buFont typeface="Arial" pitchFamily="34" charset="0"/>
              <a:buChar char="•"/>
            </a:pPr>
            <a:r>
              <a:rPr lang="en-GB" baseline="0" dirty="0"/>
              <a:t>The good news is that over and over again, research results indicate that a</a:t>
            </a:r>
            <a:r>
              <a:rPr lang="en-GB" dirty="0"/>
              <a:t>ccess to nature can alleviate feelings of stress.</a:t>
            </a:r>
          </a:p>
          <a:p>
            <a:pPr lvl="1">
              <a:buFont typeface="Arial" pitchFamily="34" charset="0"/>
              <a:buChar char="•"/>
            </a:pPr>
            <a:endParaRPr lang="en-GB" dirty="0"/>
          </a:p>
          <a:p>
            <a:pPr lvl="0">
              <a:buFont typeface="Arial" pitchFamily="34" charset="0"/>
              <a:buChar char="•"/>
            </a:pPr>
            <a:r>
              <a:rPr lang="en-GB" dirty="0"/>
              <a:t>In one study, after</a:t>
            </a:r>
            <a:r>
              <a:rPr lang="en-GB" baseline="0" dirty="0"/>
              <a:t> viewing videos of natural environments and urban environments, test subjects heart beat intervals rates were measured. Those subjects viewing natural environments experienced positive cardiac deceleration and beneficial </a:t>
            </a:r>
            <a:r>
              <a:rPr lang="en-GB" dirty="0"/>
              <a:t>physiological</a:t>
            </a:r>
            <a:r>
              <a:rPr lang="en-GB" baseline="0" dirty="0"/>
              <a:t> arousal.</a:t>
            </a:r>
            <a:r>
              <a:rPr lang="en-GB" dirty="0"/>
              <a:t> (</a:t>
            </a:r>
            <a:r>
              <a:rPr lang="en-GB" dirty="0" err="1"/>
              <a:t>Laumann</a:t>
            </a:r>
            <a:r>
              <a:rPr lang="en-GB" dirty="0"/>
              <a:t> et al., 2003).</a:t>
            </a:r>
          </a:p>
          <a:p>
            <a:pPr lvl="0">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14</a:t>
            </a:fld>
            <a:endParaRPr lang="en-GB"/>
          </a:p>
        </p:txBody>
      </p:sp>
      <p:sp>
        <p:nvSpPr>
          <p:cNvPr id="5" name="Date Placeholder 4"/>
          <p:cNvSpPr>
            <a:spLocks noGrp="1"/>
          </p:cNvSpPr>
          <p:nvPr>
            <p:ph type="dt" idx="11"/>
          </p:nvPr>
        </p:nvSpPr>
        <p:spPr/>
        <p:txBody>
          <a:bodyPr/>
          <a:lstStyle/>
          <a:p>
            <a:fld id="{5DD39592-3537-4042-9960-51CF74667137}"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9C0D27FF-F26C-46D4-B85C-5CF03674B493}"/>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620447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Another field of research surrounding human interactions with nature provides solid evidence of the benefits of natural environments on human health. </a:t>
            </a:r>
          </a:p>
          <a:p>
            <a:pPr>
              <a:buFontTx/>
              <a:buNone/>
            </a:pPr>
            <a:endParaRPr lang="en-GB" dirty="0"/>
          </a:p>
          <a:p>
            <a:pPr lvl="0">
              <a:buFontTx/>
              <a:buNone/>
            </a:pPr>
            <a:r>
              <a:rPr lang="en-GB" b="1" dirty="0" err="1"/>
              <a:t>Shinrin-yoku</a:t>
            </a:r>
            <a:r>
              <a:rPr lang="en-GB" b="1" dirty="0"/>
              <a:t> </a:t>
            </a:r>
            <a:r>
              <a:rPr lang="en-GB" dirty="0"/>
              <a:t>is the ancient Japanese practice of restorative walks through natural settings, most often forests. </a:t>
            </a:r>
          </a:p>
          <a:p>
            <a:pPr lvl="1">
              <a:buFont typeface="Arial" pitchFamily="34" charset="0"/>
              <a:buChar char="•"/>
            </a:pPr>
            <a:r>
              <a:rPr lang="en-GB" dirty="0"/>
              <a:t>In English, the direct translation</a:t>
            </a:r>
            <a:r>
              <a:rPr lang="en-GB" baseline="0" dirty="0"/>
              <a:t> of </a:t>
            </a:r>
            <a:r>
              <a:rPr lang="en-GB" dirty="0" err="1"/>
              <a:t>Shinrin-yoku</a:t>
            </a:r>
            <a:r>
              <a:rPr lang="en-GB" dirty="0"/>
              <a:t> is “forest bathing”. </a:t>
            </a:r>
          </a:p>
          <a:p>
            <a:pPr lvl="1">
              <a:buFont typeface="Arial" pitchFamily="34" charset="0"/>
              <a:buChar char="•"/>
            </a:pPr>
            <a:r>
              <a:rPr lang="en-GB" dirty="0"/>
              <a:t>Research performed over the course of six years tested </a:t>
            </a:r>
            <a:r>
              <a:rPr lang="en-GB" dirty="0" err="1"/>
              <a:t>Shinrin-yoku’s</a:t>
            </a:r>
            <a:r>
              <a:rPr lang="en-GB" dirty="0"/>
              <a:t> ability to effectively decrease blood glucose levels in patients</a:t>
            </a:r>
            <a:r>
              <a:rPr lang="en-GB" baseline="0" dirty="0"/>
              <a:t> who walked 3-6 </a:t>
            </a:r>
            <a:r>
              <a:rPr lang="en-GB" baseline="0" dirty="0" err="1"/>
              <a:t>kilometers</a:t>
            </a:r>
            <a:r>
              <a:rPr lang="en-GB" baseline="0" dirty="0"/>
              <a:t> in forested areas.</a:t>
            </a:r>
            <a:endParaRPr lang="en-GB" dirty="0"/>
          </a:p>
          <a:p>
            <a:pPr lvl="1">
              <a:buFont typeface="Arial" pitchFamily="34" charset="0"/>
              <a:buChar char="•"/>
            </a:pPr>
            <a:r>
              <a:rPr lang="en-GB" dirty="0"/>
              <a:t>Compared with other forms of exercise, which effectively reduced blood glucose levels by 21.2%, forest bathing decreased blood glucose by an impressive 39.7% (</a:t>
            </a:r>
            <a:r>
              <a:rPr lang="en-GB" dirty="0" err="1"/>
              <a:t>Ohtsuka</a:t>
            </a:r>
            <a:r>
              <a:rPr lang="en-GB" dirty="0"/>
              <a:t>, 1998). </a:t>
            </a:r>
          </a:p>
          <a:p>
            <a:pPr lvl="1">
              <a:buFont typeface="Arial" pitchFamily="34" charset="0"/>
              <a:buChar char="•"/>
            </a:pPr>
            <a:endParaRPr lang="en-GB" dirty="0"/>
          </a:p>
          <a:p>
            <a:pPr lvl="0">
              <a:buFontTx/>
              <a:buNone/>
            </a:pPr>
            <a:r>
              <a:rPr lang="en-GB" dirty="0"/>
              <a:t>Forests excrete organic compounds called </a:t>
            </a:r>
            <a:r>
              <a:rPr lang="en-GB" dirty="0" err="1"/>
              <a:t>phytoncides</a:t>
            </a:r>
            <a:r>
              <a:rPr lang="en-GB" dirty="0"/>
              <a:t>,</a:t>
            </a:r>
            <a:r>
              <a:rPr lang="en-GB" baseline="0" dirty="0"/>
              <a:t> and as we breath them, </a:t>
            </a:r>
            <a:r>
              <a:rPr lang="en-GB" dirty="0"/>
              <a:t>human hormonal secretion and autonomic nervous functions are stabilized.</a:t>
            </a:r>
          </a:p>
          <a:p>
            <a:pPr lvl="0">
              <a:buFontTx/>
              <a:buNone/>
            </a:pPr>
            <a:r>
              <a:rPr lang="en-GB" dirty="0"/>
              <a:t> </a:t>
            </a:r>
          </a:p>
          <a:p>
            <a:pPr lvl="1">
              <a:buFont typeface="Arial" pitchFamily="34" charset="0"/>
              <a:buChar char="•"/>
            </a:pPr>
            <a:r>
              <a:rPr lang="en-GB" dirty="0"/>
              <a:t>New </a:t>
            </a:r>
            <a:r>
              <a:rPr lang="en-GB" dirty="0" err="1"/>
              <a:t>Shinrin</a:t>
            </a:r>
            <a:r>
              <a:rPr lang="en-GB" dirty="0"/>
              <a:t>-</a:t>
            </a:r>
            <a:r>
              <a:rPr lang="en-GB" dirty="0" err="1"/>
              <a:t>yoku</a:t>
            </a:r>
            <a:r>
              <a:rPr lang="en-GB" dirty="0"/>
              <a:t> studies show that inhaling these pungent compounds has tremendous health benefits that are difficult to reap in the urban and built environments.</a:t>
            </a:r>
          </a:p>
          <a:p>
            <a:pPr lvl="1">
              <a:buFont typeface="Arial" pitchFamily="34" charset="0"/>
              <a:buChar char="•"/>
            </a:pPr>
            <a:r>
              <a:rPr lang="en-GB" dirty="0"/>
              <a:t>Such</a:t>
            </a:r>
            <a:r>
              <a:rPr lang="en-GB" baseline="0" dirty="0"/>
              <a:t> benefits include increased Natural Killer (NK) cell activity (vital for deterring cancer) for up to 30 days after the forest walk.</a:t>
            </a: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15</a:t>
            </a:fld>
            <a:endParaRPr lang="en-GB"/>
          </a:p>
        </p:txBody>
      </p:sp>
      <p:sp>
        <p:nvSpPr>
          <p:cNvPr id="5" name="Date Placeholder 4"/>
          <p:cNvSpPr>
            <a:spLocks noGrp="1"/>
          </p:cNvSpPr>
          <p:nvPr>
            <p:ph type="dt" idx="11"/>
          </p:nvPr>
        </p:nvSpPr>
        <p:spPr/>
        <p:txBody>
          <a:bodyPr/>
          <a:lstStyle/>
          <a:p>
            <a:fld id="{082CF62E-F37E-4967-B6B3-6A4F8F4ADF61}"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29B06E58-6D32-4417-96BE-91CD564DF47C}"/>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5566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Tx/>
              <a:buNone/>
            </a:pPr>
            <a:r>
              <a:rPr lang="en-GB" dirty="0"/>
              <a:t>Our body’s response to daylight is another important clue as to how we can harness the power of </a:t>
            </a:r>
            <a:r>
              <a:rPr lang="en-GB" dirty="0" err="1"/>
              <a:t>biophilia</a:t>
            </a:r>
            <a:r>
              <a:rPr lang="en-GB" dirty="0"/>
              <a:t>. </a:t>
            </a:r>
          </a:p>
          <a:p>
            <a:pPr>
              <a:buFontTx/>
              <a:buNone/>
            </a:pPr>
            <a:endParaRPr lang="en-GB" dirty="0"/>
          </a:p>
          <a:p>
            <a:pPr defTabSz="995304">
              <a:defRPr/>
            </a:pPr>
            <a:r>
              <a:rPr lang="en-GB" dirty="0"/>
              <a:t>Do you know anyone who is affected by Seasonal Affective Disorder</a:t>
            </a:r>
            <a:r>
              <a:rPr lang="en-GB" baseline="0" dirty="0"/>
              <a:t> (SAD)?</a:t>
            </a:r>
            <a:endParaRPr lang="en-GB" dirty="0"/>
          </a:p>
          <a:p>
            <a:pPr>
              <a:buFontTx/>
              <a:buNone/>
            </a:pPr>
            <a:endParaRPr lang="en-GB" dirty="0"/>
          </a:p>
          <a:p>
            <a:pPr>
              <a:buFont typeface="Arial" pitchFamily="34" charset="0"/>
              <a:buNone/>
            </a:pPr>
            <a:r>
              <a:rPr lang="en-GB" dirty="0"/>
              <a:t>Daylight affects both our eye functions and our inherent circadian rhythms,</a:t>
            </a:r>
            <a:r>
              <a:rPr lang="en-GB" baseline="0" dirty="0"/>
              <a:t> </a:t>
            </a:r>
            <a:r>
              <a:rPr lang="en-GB" dirty="0"/>
              <a:t>the daily cycle of hormonal activity observed in living organisms. </a:t>
            </a:r>
          </a:p>
          <a:p>
            <a:pPr>
              <a:buFont typeface="Arial" pitchFamily="34" charset="0"/>
              <a:buChar char="•"/>
            </a:pPr>
            <a:endParaRPr lang="en-GB" dirty="0"/>
          </a:p>
          <a:p>
            <a:pPr>
              <a:buFontTx/>
              <a:buNone/>
            </a:pPr>
            <a:r>
              <a:rPr lang="en-GB" dirty="0"/>
              <a:t>Exposure to natural light balances our hormonal levels of serotonin (linked to our mood) and inhibits the production of melatonin (used to regulate sleep). </a:t>
            </a:r>
          </a:p>
          <a:p>
            <a:pPr lvl="1">
              <a:buFont typeface="Arial" pitchFamily="34" charset="0"/>
              <a:buChar char="•"/>
            </a:pPr>
            <a:r>
              <a:rPr lang="en-GB" dirty="0"/>
              <a:t>When there is an imbalance of serotonin and melatonin in our bodies, our sleep-wake pattern is disturbed, which in turn inhibits the functioning of our neurological and immune system functions. </a:t>
            </a:r>
          </a:p>
          <a:p>
            <a:pPr>
              <a:buFont typeface="Arial" pitchFamily="34" charset="0"/>
              <a:buChar char="•"/>
            </a:pPr>
            <a:endParaRPr lang="en-GB" dirty="0"/>
          </a:p>
          <a:p>
            <a:pPr lvl="0">
              <a:buFontTx/>
              <a:buNone/>
            </a:pPr>
            <a:r>
              <a:rPr lang="en-GB" dirty="0"/>
              <a:t>Light therapy works by exposing the retina to specific wavelengths of light to treat imbalances of circadian rhythm.</a:t>
            </a:r>
          </a:p>
          <a:p>
            <a:pPr lvl="1">
              <a:buFont typeface="Arial" pitchFamily="34" charset="0"/>
              <a:buChar char="•"/>
            </a:pPr>
            <a:endParaRPr lang="en-GB" dirty="0"/>
          </a:p>
          <a:p>
            <a:pPr>
              <a:buFontTx/>
              <a:buNone/>
            </a:pPr>
            <a:r>
              <a:rPr lang="en-GB" dirty="0"/>
              <a:t>Sunlight on a clear day is 500 to 1,000 times greater than artificial lighting (Boyce, 2010). This is an important consideration while designing indoor environments to incorporate more natural light.</a:t>
            </a:r>
          </a:p>
          <a:p>
            <a:pPr>
              <a:buFont typeface="Arial" pitchFamily="34" charset="0"/>
              <a:buChar char="•"/>
            </a:pPr>
            <a:endParaRPr lang="en-GB" dirty="0"/>
          </a:p>
          <a:p>
            <a:pPr>
              <a:buFontTx/>
              <a:buNone/>
            </a:pPr>
            <a:r>
              <a:rPr lang="en-GB" dirty="0"/>
              <a:t>Inefficient access to natural daylight and excessive exposure to artificial light can lead to disruption</a:t>
            </a:r>
            <a:r>
              <a:rPr lang="en-GB" baseline="0" dirty="0"/>
              <a:t> of hormone regulation and circadian rhythms, which in turn can increase the risk of developing cancer, diabetes, low mood and depression.</a:t>
            </a: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16</a:t>
            </a:fld>
            <a:endParaRPr lang="en-GB"/>
          </a:p>
        </p:txBody>
      </p:sp>
      <p:sp>
        <p:nvSpPr>
          <p:cNvPr id="5" name="Date Placeholder 4"/>
          <p:cNvSpPr>
            <a:spLocks noGrp="1"/>
          </p:cNvSpPr>
          <p:nvPr>
            <p:ph type="dt" idx="11"/>
          </p:nvPr>
        </p:nvSpPr>
        <p:spPr/>
        <p:txBody>
          <a:bodyPr/>
          <a:lstStyle/>
          <a:p>
            <a:fld id="{F852184C-BDEA-490C-B881-458E38E5C316}"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6C11802A-1C39-4520-AE64-EF78E052666E}"/>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51822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a:t>One of the many components of biophilia’s influence is the connection that humans have with certain fractal patterns that appear commonly in the natural world. </a:t>
            </a:r>
            <a:endParaRPr lang="en-US" dirty="0"/>
          </a:p>
          <a:p>
            <a:pPr>
              <a:buFont typeface="Arial" pitchFamily="34" charset="0"/>
              <a:buChar char="•"/>
            </a:pPr>
            <a:endParaRPr lang="en-US" dirty="0"/>
          </a:p>
          <a:p>
            <a:pPr>
              <a:buFont typeface="Arial" pitchFamily="34" charset="0"/>
              <a:buChar char="•"/>
            </a:pPr>
            <a:r>
              <a:rPr lang="en-US" dirty="0"/>
              <a:t>A fractal is a kind of pattern that we observe often in nature and in art, whenever you observe a series of patterns repeating over and over again, at many different </a:t>
            </a:r>
            <a:r>
              <a:rPr lang="en-US" b="1" dirty="0"/>
              <a:t>scales</a:t>
            </a:r>
            <a:r>
              <a:rPr lang="en-US" dirty="0"/>
              <a:t>, and where any small part resembles the whole, that's a fractal.</a:t>
            </a:r>
            <a:endParaRPr lang="en-GB" dirty="0"/>
          </a:p>
          <a:p>
            <a:pPr>
              <a:buFont typeface="Arial" pitchFamily="34" charset="0"/>
              <a:buChar char="•"/>
            </a:pPr>
            <a:endParaRPr lang="en-GB" dirty="0"/>
          </a:p>
          <a:p>
            <a:pPr>
              <a:buFont typeface="Arial" pitchFamily="34" charset="0"/>
              <a:buChar char="•"/>
            </a:pPr>
            <a:r>
              <a:rPr lang="en-GB" dirty="0"/>
              <a:t>Fractal patterns found in nature can positively affect human neural activity and parasympathetic system mechanisms. In a case</a:t>
            </a:r>
            <a:r>
              <a:rPr lang="en-GB" baseline="0" dirty="0"/>
              <a:t> study, w</a:t>
            </a:r>
            <a:r>
              <a:rPr lang="en-GB" dirty="0"/>
              <a:t>hen subjects were shown images of fractal patterns in nature or townscapes of the built environment, they</a:t>
            </a:r>
            <a:r>
              <a:rPr lang="en-GB" baseline="0" dirty="0"/>
              <a:t> were more</a:t>
            </a:r>
            <a:r>
              <a:rPr lang="en-GB" dirty="0"/>
              <a:t> relaxed when exposed to natural landscapes.</a:t>
            </a:r>
          </a:p>
          <a:p>
            <a:r>
              <a:rPr lang="en-GB" dirty="0"/>
              <a:t> </a:t>
            </a:r>
          </a:p>
          <a:p>
            <a:pPr>
              <a:buFont typeface="Arial" pitchFamily="34" charset="0"/>
              <a:buChar char="•"/>
            </a:pPr>
            <a:r>
              <a:rPr lang="en-GB" dirty="0"/>
              <a:t>One study concluded that in environments with many stimuli and patterns, the patterns that are most likely to hold our attention and induce a relaxed response are fractal patterns commonly found in nature (</a:t>
            </a:r>
            <a:r>
              <a:rPr lang="en-GB" dirty="0" err="1"/>
              <a:t>Hagerhall</a:t>
            </a:r>
            <a:r>
              <a:rPr lang="en-GB" dirty="0"/>
              <a:t>, 2008).</a:t>
            </a:r>
          </a:p>
          <a:p>
            <a:endParaRPr lang="en-GB" dirty="0"/>
          </a:p>
          <a:p>
            <a:pPr>
              <a:buFont typeface="Arial" pitchFamily="34" charset="0"/>
              <a:buChar char="•"/>
            </a:pPr>
            <a:r>
              <a:rPr lang="en-GB" dirty="0"/>
              <a:t>The human brain has</a:t>
            </a:r>
            <a:r>
              <a:rPr lang="en-GB" baseline="0" dirty="0"/>
              <a:t> evolved to process shapes and forms found in nature and does so with minimal effort.  This reduces energy required to process imagery and allows for restoration to take place. This is known as perceptual fluency.</a:t>
            </a:r>
          </a:p>
        </p:txBody>
      </p:sp>
      <p:sp>
        <p:nvSpPr>
          <p:cNvPr id="4" name="Slide Number Placeholder 3"/>
          <p:cNvSpPr>
            <a:spLocks noGrp="1"/>
          </p:cNvSpPr>
          <p:nvPr>
            <p:ph type="sldNum" sz="quarter" idx="10"/>
          </p:nvPr>
        </p:nvSpPr>
        <p:spPr/>
        <p:txBody>
          <a:bodyPr/>
          <a:lstStyle/>
          <a:p>
            <a:fld id="{27428902-0C99-426D-82CC-55E90DDE7A17}" type="slidenum">
              <a:rPr lang="en-GB" smtClean="0"/>
              <a:pPr/>
              <a:t>17</a:t>
            </a:fld>
            <a:endParaRPr lang="en-GB"/>
          </a:p>
        </p:txBody>
      </p:sp>
      <p:sp>
        <p:nvSpPr>
          <p:cNvPr id="5" name="Date Placeholder 4"/>
          <p:cNvSpPr>
            <a:spLocks noGrp="1"/>
          </p:cNvSpPr>
          <p:nvPr>
            <p:ph type="dt" idx="11"/>
          </p:nvPr>
        </p:nvSpPr>
        <p:spPr/>
        <p:txBody>
          <a:bodyPr/>
          <a:lstStyle/>
          <a:p>
            <a:fld id="{289A60A5-5CF6-426B-9CFB-F93527683538}"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Tree>
    <p:extLst>
      <p:ext uri="{BB962C8B-B14F-4D97-AF65-F5344CB8AC3E}">
        <p14:creationId xmlns:p14="http://schemas.microsoft.com/office/powerpoint/2010/main" val="72202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sz="1600" dirty="0"/>
              <a:t>Before we move into the next segment, I’d like to break up the presentation and get your involvement in our experience here today. </a:t>
            </a:r>
          </a:p>
          <a:p>
            <a:pPr>
              <a:buFontTx/>
              <a:buNone/>
            </a:pPr>
            <a:endParaRPr lang="en-GB" sz="1600" dirty="0"/>
          </a:p>
          <a:p>
            <a:pPr>
              <a:buFontTx/>
              <a:buNone/>
            </a:pPr>
            <a:r>
              <a:rPr lang="en-GB" sz="1600" dirty="0"/>
              <a:t>There are index cards and pencils on your chairs and if you don’t have them please flag me and we’ll bring you one. I’d like you to take a moment to close your eyes and visualize your personal vision of a healthy workplace. To help you visualize it is probably better to close your eyes so that your eyeball eyes don’t distract your mental eyes.  So you are in your ideal workplace...What happens there?. ... What does it look like?... It could be anything from clean bathrooms to a respectful boss and responsible co-workers. </a:t>
            </a:r>
          </a:p>
          <a:p>
            <a:pPr>
              <a:buFontTx/>
              <a:buNone/>
            </a:pPr>
            <a:endParaRPr lang="en-GB" sz="1600" dirty="0"/>
          </a:p>
          <a:p>
            <a:pPr>
              <a:buFontTx/>
              <a:buNone/>
            </a:pPr>
            <a:r>
              <a:rPr lang="en-GB" sz="1600" dirty="0"/>
              <a:t>Take a few minutes to think about this...and write your thoughts down on the index card. Then I’d like you to pair up with your </a:t>
            </a:r>
            <a:r>
              <a:rPr lang="en-GB" sz="1600" dirty="0" err="1"/>
              <a:t>neighbor</a:t>
            </a:r>
            <a:r>
              <a:rPr lang="en-GB" sz="1600" dirty="0"/>
              <a:t> and take turns telling each other what you’ve got down on your card. </a:t>
            </a:r>
          </a:p>
          <a:p>
            <a:pPr>
              <a:buFontTx/>
              <a:buNone/>
            </a:pPr>
            <a:endParaRPr lang="en-GB" sz="1600" dirty="0"/>
          </a:p>
          <a:p>
            <a:pPr>
              <a:buFont typeface="Arial" pitchFamily="34" charset="0"/>
              <a:buNone/>
            </a:pPr>
            <a:endParaRPr lang="en-GB" dirty="0"/>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18</a:t>
            </a:fld>
            <a:endParaRPr lang="en-GB"/>
          </a:p>
        </p:txBody>
      </p:sp>
      <p:sp>
        <p:nvSpPr>
          <p:cNvPr id="5" name="Date Placeholder 4"/>
          <p:cNvSpPr>
            <a:spLocks noGrp="1"/>
          </p:cNvSpPr>
          <p:nvPr>
            <p:ph type="dt" idx="11"/>
          </p:nvPr>
        </p:nvSpPr>
        <p:spPr/>
        <p:txBody>
          <a:bodyPr/>
          <a:lstStyle/>
          <a:p>
            <a:fld id="{3BDCFA74-E82E-4D5A-B9FE-EFBE39E537A0}"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31AEBBA4-ECFA-447A-9733-D290DFBCC26E}"/>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393925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19</a:t>
            </a:fld>
            <a:endParaRPr lang="en-GB"/>
          </a:p>
        </p:txBody>
      </p:sp>
      <p:sp>
        <p:nvSpPr>
          <p:cNvPr id="5" name="Date Placeholder 4"/>
          <p:cNvSpPr>
            <a:spLocks noGrp="1"/>
          </p:cNvSpPr>
          <p:nvPr>
            <p:ph type="dt" idx="11"/>
          </p:nvPr>
        </p:nvSpPr>
        <p:spPr/>
        <p:txBody>
          <a:bodyPr/>
          <a:lstStyle/>
          <a:p>
            <a:fld id="{AE4B0B0B-2046-415A-9A1A-D3175171EBB1}"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2DBA7122-C1B4-412F-89E9-58A91B5C7E3C}"/>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32930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p:sp>
      <p:sp>
        <p:nvSpPr>
          <p:cNvPr id="17410" name="Rectangle 2"/>
          <p:cNvSpPr>
            <a:spLocks noGrp="1" noChangeArrowheads="1"/>
          </p:cNvSpPr>
          <p:nvPr>
            <p:ph type="body" idx="1"/>
          </p:nvPr>
        </p:nvSpPr>
        <p:spPr/>
        <p:txBody>
          <a:bodyPr/>
          <a:lstStyle/>
          <a:p>
            <a:r>
              <a:rPr lang="en-US" dirty="0"/>
              <a:t>Green Plants for Green Buildings owns the copyright for this program. </a:t>
            </a:r>
          </a:p>
          <a:p>
            <a:endParaRPr lang="en-US" dirty="0"/>
          </a:p>
          <a:p>
            <a:r>
              <a:rPr lang="en-US" dirty="0">
                <a:sym typeface="ArialNarrow-Italic" charset="0"/>
              </a:rPr>
              <a:t>This biophilic design information in this presentation is based on Terrapin Bright Green’s </a:t>
            </a:r>
            <a:r>
              <a:rPr lang="en-US" i="1" dirty="0">
                <a:sym typeface="ArialNarrow-Italic" charset="0"/>
              </a:rPr>
              <a:t>The Economics of Biophilia. </a:t>
            </a:r>
            <a:r>
              <a:rPr lang="en-US" dirty="0">
                <a:sym typeface="ArialNarrow-Italic" charset="0"/>
              </a:rPr>
              <a:t>Research citations and calculations mentioned in this presentation appear on pages 29 – 39 of their publication.</a:t>
            </a:r>
          </a:p>
          <a:p>
            <a:endParaRPr lang="en-US" dirty="0">
              <a:sym typeface="ArialNarrow-Italic" charset="0"/>
            </a:endParaRPr>
          </a:p>
          <a:p>
            <a:r>
              <a:rPr lang="en-US" dirty="0"/>
              <a:t>Download a copy from </a:t>
            </a:r>
            <a:r>
              <a:rPr lang="en-US" dirty="0">
                <a:hlinkClick r:id="rId3"/>
              </a:rPr>
              <a:t>https://greenplantsforgreenbuildings.org/research</a:t>
            </a:r>
            <a:r>
              <a:rPr lang="en-US" dirty="0"/>
              <a:t> .</a:t>
            </a:r>
            <a:endParaRPr lang="en-US" baseline="0" dirty="0">
              <a:ea typeface="ＭＳ Ｐゴシック" charset="0"/>
              <a:cs typeface="+mn-cs"/>
            </a:endParaRPr>
          </a:p>
          <a:p>
            <a:endParaRPr lang="en-US" baseline="0" dirty="0">
              <a:ea typeface="ＭＳ Ｐゴシック" charset="0"/>
              <a:cs typeface="+mn-cs"/>
            </a:endParaRPr>
          </a:p>
          <a:p>
            <a:pPr marL="0" lvl="1" defTabSz="952489">
              <a:defRPr/>
            </a:pPr>
            <a:r>
              <a:rPr lang="en-GB" dirty="0"/>
              <a:t>Photo:  Stock Snap</a:t>
            </a:r>
          </a:p>
          <a:p>
            <a:endParaRPr lang="en-US" dirty="0">
              <a:ea typeface="ＭＳ Ｐゴシック" charset="0"/>
              <a:cs typeface="+mn-cs"/>
            </a:endParaRPr>
          </a:p>
        </p:txBody>
      </p:sp>
      <p:sp>
        <p:nvSpPr>
          <p:cNvPr id="5" name="Header Placeholder 4"/>
          <p:cNvSpPr>
            <a:spLocks noGrp="1"/>
          </p:cNvSpPr>
          <p:nvPr>
            <p:ph type="hdr" sz="quarter" idx="11"/>
          </p:nvPr>
        </p:nvSpPr>
        <p:spPr/>
        <p:txBody>
          <a:bodyPr/>
          <a:lstStyle/>
          <a:p>
            <a:r>
              <a:rPr lang="en-US"/>
              <a:t>Green Plants for Green Buildings; Economics of Biophilic Design - Complimentary Edition</a:t>
            </a:r>
            <a:endParaRPr lang="en-GB"/>
          </a:p>
        </p:txBody>
      </p:sp>
      <p:sp>
        <p:nvSpPr>
          <p:cNvPr id="2" name="Footer Placeholder 1">
            <a:extLst>
              <a:ext uri="{FF2B5EF4-FFF2-40B4-BE49-F238E27FC236}">
                <a16:creationId xmlns:a16="http://schemas.microsoft.com/office/drawing/2014/main" id="{1984E5E9-9BB9-4E6E-B91D-84E61CCBFCE6}"/>
              </a:ext>
            </a:extLst>
          </p:cNvPr>
          <p:cNvSpPr>
            <a:spLocks noGrp="1"/>
          </p:cNvSpPr>
          <p:nvPr>
            <p:ph type="ftr" sz="quarter" idx="4"/>
          </p:nvPr>
        </p:nvSpPr>
        <p:spPr/>
        <p:txBody>
          <a:bodyPr/>
          <a:lstStyle/>
          <a:p>
            <a:r>
              <a:rPr lang="en-US"/>
              <a:t>J. Clancy, 2015; M. Golden, April 2020</a:t>
            </a:r>
            <a:endParaRPr lang="en-GB"/>
          </a:p>
        </p:txBody>
      </p:sp>
    </p:spTree>
    <p:extLst>
      <p:ext uri="{BB962C8B-B14F-4D97-AF65-F5344CB8AC3E}">
        <p14:creationId xmlns:p14="http://schemas.microsoft.com/office/powerpoint/2010/main" val="259039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err="1"/>
              <a:t>Biophilic</a:t>
            </a:r>
            <a:r>
              <a:rPr lang="en-GB" dirty="0"/>
              <a:t> design aims to restore natural stimuli in the built environment so that our physiological, cognitive and psychological connections to the natural world</a:t>
            </a:r>
            <a:r>
              <a:rPr lang="en-GB" baseline="0" dirty="0"/>
              <a:t> are </a:t>
            </a:r>
            <a:r>
              <a:rPr lang="en-GB" dirty="0"/>
              <a:t>maintained, restored, and enhanced. </a:t>
            </a:r>
          </a:p>
          <a:p>
            <a:pPr>
              <a:buFontTx/>
              <a:buNone/>
            </a:pPr>
            <a:endParaRPr lang="en-GB" dirty="0"/>
          </a:p>
          <a:p>
            <a:pPr>
              <a:buFontTx/>
              <a:buNone/>
            </a:pPr>
            <a:r>
              <a:rPr lang="en-GB" dirty="0"/>
              <a:t>This design ethic is based on research evidence gathered over the last 50 years. </a:t>
            </a:r>
          </a:p>
          <a:p>
            <a:endParaRPr lang="en-GB" dirty="0"/>
          </a:p>
          <a:p>
            <a:pPr>
              <a:buFontTx/>
              <a:buNone/>
            </a:pPr>
            <a:endParaRPr lang="en-GB" dirty="0"/>
          </a:p>
          <a:p>
            <a:pPr marL="0" lvl="1" defTabSz="995254">
              <a:defRPr/>
            </a:pPr>
            <a:r>
              <a:rPr lang="en-GB" dirty="0"/>
              <a:t>Photo:  Mike Lewis, Foliage Design Systems, </a:t>
            </a:r>
            <a:r>
              <a:rPr lang="en-GB" dirty="0" err="1"/>
              <a:t>Orlando</a:t>
            </a:r>
            <a:r>
              <a:rPr lang="en-GB" dirty="0"/>
              <a:t>, FL</a:t>
            </a:r>
            <a:endParaRPr lang="en-US" dirty="0"/>
          </a:p>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20</a:t>
            </a:fld>
            <a:endParaRPr lang="en-GB"/>
          </a:p>
        </p:txBody>
      </p:sp>
      <p:sp>
        <p:nvSpPr>
          <p:cNvPr id="5" name="Date Placeholder 4"/>
          <p:cNvSpPr>
            <a:spLocks noGrp="1"/>
          </p:cNvSpPr>
          <p:nvPr>
            <p:ph type="dt" idx="11"/>
          </p:nvPr>
        </p:nvSpPr>
        <p:spPr/>
        <p:txBody>
          <a:bodyPr/>
          <a:lstStyle/>
          <a:p>
            <a:fld id="{CBFD7C4E-6DE1-42F4-B94C-46226D820E3C}"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CF08DD83-EB56-43C0-97DF-1AB9370FFDD6}"/>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430848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Three pillar concepts serve as the tenets of </a:t>
            </a:r>
            <a:r>
              <a:rPr lang="en-GB" dirty="0" err="1"/>
              <a:t>biophilic</a:t>
            </a:r>
            <a:r>
              <a:rPr lang="en-GB" dirty="0"/>
              <a:t> design.</a:t>
            </a:r>
            <a:r>
              <a:rPr lang="en-GB" baseline="0" dirty="0"/>
              <a:t> </a:t>
            </a:r>
          </a:p>
          <a:p>
            <a:pPr>
              <a:buFontTx/>
              <a:buNone/>
            </a:pPr>
            <a:endParaRPr lang="en-GB" dirty="0"/>
          </a:p>
          <a:p>
            <a:pPr defTabSz="995304">
              <a:defRPr/>
            </a:pPr>
            <a:r>
              <a:rPr lang="en-GB" dirty="0"/>
              <a:t>I like to think of it in this way. Within the </a:t>
            </a:r>
            <a:r>
              <a:rPr lang="en-GB" dirty="0" err="1"/>
              <a:t>biophilic</a:t>
            </a:r>
            <a:r>
              <a:rPr lang="en-GB" dirty="0"/>
              <a:t> design toolbox</a:t>
            </a:r>
            <a:r>
              <a:rPr lang="en-GB" baseline="0" dirty="0"/>
              <a:t> there are three tools.</a:t>
            </a:r>
          </a:p>
          <a:p>
            <a:pPr>
              <a:buFontTx/>
              <a:buNone/>
            </a:pPr>
            <a:endParaRPr lang="en-GB" dirty="0"/>
          </a:p>
          <a:p>
            <a:pPr>
              <a:buFontTx/>
              <a:buNone/>
            </a:pPr>
            <a:r>
              <a:rPr lang="en-GB" baseline="0" dirty="0"/>
              <a:t>The tools are </a:t>
            </a:r>
            <a:r>
              <a:rPr lang="en-GB" dirty="0"/>
              <a:t>Nature in the Space, Natural Analogues, and Nature of the Space. </a:t>
            </a:r>
          </a:p>
          <a:p>
            <a:pPr>
              <a:buFontTx/>
              <a:buNone/>
            </a:pPr>
            <a:endParaRPr lang="en-GB" dirty="0"/>
          </a:p>
          <a:p>
            <a:pPr>
              <a:buFontTx/>
              <a:buNone/>
            </a:pPr>
            <a:r>
              <a:rPr lang="en-GB" dirty="0"/>
              <a:t>A design solution may use one, or all, of these tools in</a:t>
            </a:r>
            <a:r>
              <a:rPr lang="en-GB" baseline="0" dirty="0"/>
              <a:t> creating or retrofitting a space that connects its inhabitants with nature.</a:t>
            </a: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21</a:t>
            </a:fld>
            <a:endParaRPr lang="en-GB"/>
          </a:p>
        </p:txBody>
      </p:sp>
      <p:sp>
        <p:nvSpPr>
          <p:cNvPr id="5" name="Date Placeholder 4"/>
          <p:cNvSpPr>
            <a:spLocks noGrp="1"/>
          </p:cNvSpPr>
          <p:nvPr>
            <p:ph type="dt" idx="11"/>
          </p:nvPr>
        </p:nvSpPr>
        <p:spPr/>
        <p:txBody>
          <a:bodyPr/>
          <a:lstStyle/>
          <a:p>
            <a:fld id="{F49D13B7-835C-4DAD-83BA-972B64F29064}"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9B5E2E0A-8621-4A02-82EC-C164365C16F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398740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01620" indent="-301620" defTabSz="1005401">
              <a:spcBef>
                <a:spcPts val="659"/>
              </a:spcBef>
              <a:buClr>
                <a:srgbClr val="F3A447"/>
              </a:buClr>
              <a:buSzPct val="85000"/>
              <a:defRPr/>
            </a:pPr>
            <a:r>
              <a:rPr lang="en-GB" b="1" dirty="0">
                <a:solidFill>
                  <a:prstClr val="white"/>
                </a:solidFill>
                <a:latin typeface="+mn-lt"/>
              </a:rPr>
              <a:t>Nature in the Space</a:t>
            </a:r>
          </a:p>
          <a:p>
            <a:pPr marL="301620" indent="-301620" defTabSz="1005401">
              <a:spcBef>
                <a:spcPts val="659"/>
              </a:spcBef>
              <a:buClr>
                <a:srgbClr val="F3A447"/>
              </a:buClr>
              <a:buSzPct val="85000"/>
              <a:defRPr/>
            </a:pPr>
            <a:endParaRPr lang="en-GB" b="1" dirty="0">
              <a:solidFill>
                <a:prstClr val="white"/>
              </a:solidFill>
              <a:latin typeface="+mn-lt"/>
            </a:endParaRPr>
          </a:p>
          <a:p>
            <a:pPr marL="301620" indent="-301620" defTabSz="1005401">
              <a:spcBef>
                <a:spcPts val="659"/>
              </a:spcBef>
              <a:buClr>
                <a:srgbClr val="F3A447"/>
              </a:buClr>
              <a:buSzPct val="85000"/>
              <a:defRPr/>
            </a:pPr>
            <a:r>
              <a:rPr lang="en-GB" dirty="0">
                <a:latin typeface="+mn-lt"/>
              </a:rPr>
              <a:t>Nature in the Space refers to the incorporation of plants, water and animals into the built environment. Examples include potted plants, water features, aquariums, and courtyard</a:t>
            </a:r>
            <a:r>
              <a:rPr lang="en-GB" baseline="0" dirty="0">
                <a:latin typeface="+mn-lt"/>
              </a:rPr>
              <a:t> </a:t>
            </a:r>
            <a:r>
              <a:rPr lang="en-GB" dirty="0">
                <a:latin typeface="+mn-lt"/>
              </a:rPr>
              <a:t>gardens, as well as views to nature from the inside of the building. Of the three tools,</a:t>
            </a:r>
            <a:r>
              <a:rPr lang="en-GB" baseline="0" dirty="0">
                <a:latin typeface="+mn-lt"/>
              </a:rPr>
              <a:t> t</a:t>
            </a:r>
            <a:r>
              <a:rPr lang="en-GB" dirty="0">
                <a:latin typeface="+mn-lt"/>
              </a:rPr>
              <a:t>hese direct connections to nature—especially dynamic nature that incorporates movement— produce the strongest </a:t>
            </a:r>
            <a:r>
              <a:rPr lang="en-GB" dirty="0" err="1">
                <a:latin typeface="+mn-lt"/>
              </a:rPr>
              <a:t>biophilic</a:t>
            </a:r>
            <a:r>
              <a:rPr lang="en-GB" dirty="0">
                <a:latin typeface="+mn-lt"/>
              </a:rPr>
              <a:t> reactions. </a:t>
            </a:r>
          </a:p>
          <a:p>
            <a:pPr marL="301620" indent="-301620" defTabSz="1005401">
              <a:spcBef>
                <a:spcPts val="659"/>
              </a:spcBef>
              <a:buClr>
                <a:srgbClr val="F3A447"/>
              </a:buClr>
              <a:buSzPct val="85000"/>
              <a:defRPr/>
            </a:pPr>
            <a:endParaRPr lang="en-GB" dirty="0">
              <a:latin typeface="+mn-lt"/>
            </a:endParaRPr>
          </a:p>
          <a:p>
            <a:pPr marL="301620" indent="-301620" defTabSz="1005401">
              <a:spcBef>
                <a:spcPts val="659"/>
              </a:spcBef>
              <a:buClr>
                <a:srgbClr val="F3A447"/>
              </a:buClr>
              <a:buSzPct val="85000"/>
              <a:defRPr/>
            </a:pPr>
            <a:r>
              <a:rPr lang="en-GB" dirty="0">
                <a:latin typeface="+mn-lt"/>
              </a:rPr>
              <a:t>The</a:t>
            </a:r>
            <a:r>
              <a:rPr lang="en-GB" baseline="0" dirty="0">
                <a:latin typeface="+mn-lt"/>
              </a:rPr>
              <a:t> very strongest responses were to Nature in the Space designs that included visual and other sensory diversity, plants at different levels and distances, dynamic movement like those expressed in breezes and water, and sound and aromatic scents.</a:t>
            </a:r>
            <a:endParaRPr lang="en-GB" dirty="0">
              <a:latin typeface="+mn-lt"/>
            </a:endParaRPr>
          </a:p>
          <a:p>
            <a:endParaRPr lang="en-GB" dirty="0">
              <a:latin typeface="+mn-lt"/>
            </a:endParaRPr>
          </a:p>
          <a:p>
            <a:pPr marL="0" lvl="1" defTabSz="995254">
              <a:defRPr/>
            </a:pPr>
            <a:r>
              <a:rPr lang="en-GB" dirty="0">
                <a:latin typeface="+mn-lt"/>
              </a:rPr>
              <a:t>Photo:  Janice Goodman, Cityscapes, Boston.</a:t>
            </a:r>
          </a:p>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22</a:t>
            </a:fld>
            <a:endParaRPr lang="en-GB"/>
          </a:p>
        </p:txBody>
      </p:sp>
      <p:sp>
        <p:nvSpPr>
          <p:cNvPr id="5" name="Date Placeholder 4"/>
          <p:cNvSpPr>
            <a:spLocks noGrp="1"/>
          </p:cNvSpPr>
          <p:nvPr>
            <p:ph type="dt" idx="11"/>
          </p:nvPr>
        </p:nvSpPr>
        <p:spPr/>
        <p:txBody>
          <a:bodyPr/>
          <a:lstStyle/>
          <a:p>
            <a:fld id="{F13A144A-8A8D-4C23-BEB3-50609951CB0F}"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20589285-C87E-499F-85D5-9B3F31128A2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994383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b="1" u="sng" dirty="0"/>
              <a:t>Natural Analogues</a:t>
            </a:r>
          </a:p>
          <a:p>
            <a:pPr>
              <a:buFont typeface="Arial" pitchFamily="34" charset="0"/>
              <a:buNone/>
            </a:pPr>
            <a:endParaRPr lang="en-GB" b="1" u="sng" dirty="0"/>
          </a:p>
          <a:p>
            <a:pPr>
              <a:buFontTx/>
              <a:buNone/>
            </a:pPr>
            <a:r>
              <a:rPr lang="en-GB" dirty="0"/>
              <a:t>The second tool in the biophilic designer’s tool</a:t>
            </a:r>
            <a:r>
              <a:rPr lang="en-GB" baseline="0" dirty="0"/>
              <a:t> box are natural analogues.  </a:t>
            </a:r>
          </a:p>
          <a:p>
            <a:pPr>
              <a:buFontTx/>
              <a:buNone/>
            </a:pPr>
            <a:endParaRPr lang="en-GB" baseline="0" dirty="0"/>
          </a:p>
          <a:p>
            <a:pPr>
              <a:buFontTx/>
              <a:buNone/>
            </a:pPr>
            <a:r>
              <a:rPr lang="en-GB" baseline="0" dirty="0"/>
              <a:t>Natural analogues provide an indirect connection with nature and are useful in projects where living natural stimuli are not feasible. </a:t>
            </a:r>
          </a:p>
          <a:p>
            <a:pPr>
              <a:buFontTx/>
              <a:buNone/>
            </a:pPr>
            <a:endParaRPr lang="en-GB" baseline="0" dirty="0"/>
          </a:p>
          <a:p>
            <a:pPr>
              <a:buFontTx/>
              <a:buNone/>
            </a:pPr>
            <a:r>
              <a:rPr lang="en-GB" baseline="0" dirty="0"/>
              <a:t>What are they? They are objects, </a:t>
            </a:r>
            <a:r>
              <a:rPr lang="en-GB" baseline="0" dirty="0" err="1"/>
              <a:t>colors</a:t>
            </a:r>
            <a:r>
              <a:rPr lang="en-GB" baseline="0" dirty="0"/>
              <a:t>, shapes, patterns and sequences, like fractal patterns, which are found in nature. They appear in artwork, furniture, textiles, decor and ornamentation.</a:t>
            </a:r>
          </a:p>
          <a:p>
            <a:pPr>
              <a:buFontTx/>
              <a:buNone/>
            </a:pPr>
            <a:endParaRPr lang="en-GB" baseline="0" dirty="0"/>
          </a:p>
          <a:p>
            <a:pPr>
              <a:buFontTx/>
              <a:buNone/>
            </a:pPr>
            <a:r>
              <a:rPr lang="en-GB" baseline="0" dirty="0"/>
              <a:t>The well-being benefits of exposure to natural analogues are measurable and effective although less effective than exposure to the first tool, nature in the space.  </a:t>
            </a:r>
          </a:p>
          <a:p>
            <a:pPr>
              <a:buFontTx/>
              <a:buNone/>
            </a:pPr>
            <a:endParaRPr lang="en-GB" dirty="0"/>
          </a:p>
          <a:p>
            <a:pPr>
              <a:buFontTx/>
              <a:buNone/>
            </a:pPr>
            <a:r>
              <a:rPr lang="en-GB" dirty="0"/>
              <a:t> </a:t>
            </a:r>
          </a:p>
        </p:txBody>
      </p:sp>
      <p:sp>
        <p:nvSpPr>
          <p:cNvPr id="4" name="Slide Number Placeholder 3"/>
          <p:cNvSpPr>
            <a:spLocks noGrp="1"/>
          </p:cNvSpPr>
          <p:nvPr>
            <p:ph type="sldNum" sz="quarter" idx="10"/>
          </p:nvPr>
        </p:nvSpPr>
        <p:spPr/>
        <p:txBody>
          <a:bodyPr/>
          <a:lstStyle/>
          <a:p>
            <a:fld id="{27428902-0C99-426D-82CC-55E90DDE7A17}" type="slidenum">
              <a:rPr lang="en-GB" smtClean="0"/>
              <a:pPr/>
              <a:t>23</a:t>
            </a:fld>
            <a:endParaRPr lang="en-GB"/>
          </a:p>
        </p:txBody>
      </p:sp>
      <p:sp>
        <p:nvSpPr>
          <p:cNvPr id="5" name="Date Placeholder 4"/>
          <p:cNvSpPr>
            <a:spLocks noGrp="1"/>
          </p:cNvSpPr>
          <p:nvPr>
            <p:ph type="dt" idx="11"/>
          </p:nvPr>
        </p:nvSpPr>
        <p:spPr/>
        <p:txBody>
          <a:bodyPr/>
          <a:lstStyle/>
          <a:p>
            <a:fld id="{418DEE2B-5652-4F7B-9F30-7062226F1447}"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Tree>
    <p:extLst>
      <p:ext uri="{BB962C8B-B14F-4D97-AF65-F5344CB8AC3E}">
        <p14:creationId xmlns:p14="http://schemas.microsoft.com/office/powerpoint/2010/main" val="1576604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The 3</a:t>
            </a:r>
            <a:r>
              <a:rPr lang="en-GB" baseline="30000" dirty="0"/>
              <a:t>rd</a:t>
            </a:r>
            <a:r>
              <a:rPr lang="en-GB" dirty="0"/>
              <a:t> tool</a:t>
            </a:r>
            <a:r>
              <a:rPr lang="en-GB" baseline="0" dirty="0"/>
              <a:t> is Nature of the Space.</a:t>
            </a:r>
          </a:p>
          <a:p>
            <a:pPr>
              <a:buFontTx/>
              <a:buNone/>
            </a:pPr>
            <a:endParaRPr lang="en-GB" baseline="0" dirty="0"/>
          </a:p>
          <a:p>
            <a:pPr>
              <a:buFont typeface="Arial" pitchFamily="34" charset="0"/>
              <a:buNone/>
            </a:pPr>
            <a:r>
              <a:rPr lang="en-GB" dirty="0"/>
              <a:t>Nature of the Space</a:t>
            </a:r>
            <a:r>
              <a:rPr lang="en-GB" baseline="0" dirty="0"/>
              <a:t> </a:t>
            </a:r>
            <a:r>
              <a:rPr lang="en-GB" dirty="0"/>
              <a:t>refers to the way humans respond psychologically and physiologically to different spatial configurations. </a:t>
            </a:r>
          </a:p>
          <a:p>
            <a:pPr>
              <a:buFont typeface="Arial" pitchFamily="34" charset="0"/>
              <a:buNone/>
            </a:pPr>
            <a:endParaRPr lang="en-GB" dirty="0"/>
          </a:p>
          <a:p>
            <a:pPr>
              <a:buFont typeface="Arial" pitchFamily="34" charset="0"/>
              <a:buNone/>
            </a:pPr>
            <a:r>
              <a:rPr lang="en-GB" dirty="0"/>
              <a:t>As mankind developed in the savannahs of Africa, our species’ existence among low-growing grasses, clusters of shade trees, and broad vistas have yielded a modern-day affinity for similar landscapes in indoor and outdoor environments (</a:t>
            </a:r>
            <a:r>
              <a:rPr lang="en-GB" dirty="0" err="1"/>
              <a:t>Kellert</a:t>
            </a:r>
            <a:r>
              <a:rPr lang="en-GB" dirty="0"/>
              <a:t> et al., 2008). </a:t>
            </a:r>
          </a:p>
          <a:p>
            <a:pPr>
              <a:buFont typeface="Arial" pitchFamily="34" charset="0"/>
              <a:buNone/>
            </a:pPr>
            <a:endParaRPr lang="en-GB" dirty="0"/>
          </a:p>
          <a:p>
            <a:pPr>
              <a:buFont typeface="Arial" pitchFamily="34" charset="0"/>
              <a:buNone/>
            </a:pPr>
            <a:r>
              <a:rPr lang="en-GB" dirty="0"/>
              <a:t>In fact, more specifically,</a:t>
            </a:r>
            <a:r>
              <a:rPr lang="en-GB" baseline="0" dirty="0"/>
              <a:t> we are hard-wired to prefer </a:t>
            </a:r>
            <a:r>
              <a:rPr lang="en-GB" dirty="0"/>
              <a:t>open spaces that are savannah-like settings </a:t>
            </a:r>
            <a:r>
              <a:rPr lang="en-GB" dirty="0">
                <a:solidFill>
                  <a:schemeClr val="tx1">
                    <a:lumMod val="95000"/>
                    <a:lumOff val="5000"/>
                  </a:schemeClr>
                </a:solidFill>
              </a:rPr>
              <a:t>with </a:t>
            </a:r>
            <a:r>
              <a:rPr lang="en-GB" u="none" dirty="0">
                <a:solidFill>
                  <a:schemeClr val="tx1">
                    <a:lumMod val="95000"/>
                    <a:lumOff val="5000"/>
                  </a:schemeClr>
                </a:solidFill>
              </a:rPr>
              <a:t>moderate to high  “depth and openness”.  </a:t>
            </a:r>
          </a:p>
          <a:p>
            <a:pPr>
              <a:buFont typeface="Arial" pitchFamily="34" charset="0"/>
              <a:buNone/>
            </a:pPr>
            <a:endParaRPr lang="en-GB" u="none" dirty="0">
              <a:solidFill>
                <a:schemeClr val="tx1">
                  <a:lumMod val="95000"/>
                  <a:lumOff val="5000"/>
                </a:schemeClr>
              </a:solidFill>
            </a:endParaRPr>
          </a:p>
          <a:p>
            <a:pPr>
              <a:buFont typeface="Arial" pitchFamily="34" charset="0"/>
              <a:buNone/>
            </a:pPr>
            <a:r>
              <a:rPr lang="en-GB" u="none" dirty="0">
                <a:solidFill>
                  <a:schemeClr val="tx1">
                    <a:lumMod val="95000"/>
                    <a:lumOff val="5000"/>
                  </a:schemeClr>
                </a:solidFill>
              </a:rPr>
              <a:t>This is good to know</a:t>
            </a:r>
            <a:r>
              <a:rPr lang="en-GB" u="none" baseline="0" dirty="0">
                <a:solidFill>
                  <a:schemeClr val="tx1">
                    <a:lumMod val="95000"/>
                    <a:lumOff val="5000"/>
                  </a:schemeClr>
                </a:solidFill>
              </a:rPr>
              <a:t> – that our brains are wired this way. When does it mean when applied to an indoor environment? </a:t>
            </a:r>
            <a:endParaRPr lang="en-GB" u="sng" dirty="0">
              <a:solidFill>
                <a:schemeClr val="tx1">
                  <a:lumMod val="95000"/>
                  <a:lumOff val="5000"/>
                </a:schemeClr>
              </a:solidFill>
            </a:endParaRPr>
          </a:p>
          <a:p>
            <a:pPr>
              <a:buFont typeface="Arial" pitchFamily="34" charset="0"/>
              <a:buNone/>
            </a:pPr>
            <a:endParaRPr lang="en-GB" u="sng" dirty="0">
              <a:solidFill>
                <a:schemeClr val="tx1">
                  <a:lumMod val="95000"/>
                  <a:lumOff val="5000"/>
                </a:schemeClr>
              </a:solidFill>
            </a:endParaRPr>
          </a:p>
          <a:p>
            <a:pPr>
              <a:buFont typeface="Arial" pitchFamily="34" charset="0"/>
              <a:buNone/>
            </a:pPr>
            <a:endParaRPr lang="en-GB" u="none" dirty="0">
              <a:solidFill>
                <a:srgbClr val="FFFF00"/>
              </a:solidFill>
            </a:endParaRPr>
          </a:p>
          <a:p>
            <a:pPr>
              <a:buFont typeface="Arial" pitchFamily="34" charset="0"/>
              <a:buNone/>
            </a:pPr>
            <a:endParaRPr lang="en-GB" dirty="0"/>
          </a:p>
          <a:p>
            <a:pPr>
              <a:buFont typeface="Arial" pitchFamily="34" charset="0"/>
              <a:buNone/>
            </a:pPr>
            <a:endParaRPr lang="en-GB" dirty="0"/>
          </a:p>
          <a:p>
            <a:pPr>
              <a:buFont typeface="Arial" pitchFamily="34" charset="0"/>
              <a:buChar char="•"/>
            </a:pPr>
            <a:endParaRPr lang="en-GB" dirty="0"/>
          </a:p>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24</a:t>
            </a:fld>
            <a:endParaRPr lang="en-GB"/>
          </a:p>
        </p:txBody>
      </p:sp>
      <p:sp>
        <p:nvSpPr>
          <p:cNvPr id="5" name="Date Placeholder 4"/>
          <p:cNvSpPr>
            <a:spLocks noGrp="1"/>
          </p:cNvSpPr>
          <p:nvPr>
            <p:ph type="dt" idx="11"/>
          </p:nvPr>
        </p:nvSpPr>
        <p:spPr/>
        <p:txBody>
          <a:bodyPr/>
          <a:lstStyle/>
          <a:p>
            <a:fld id="{CE6EC036-4296-4E26-AA96-765EF644CB2B}"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44D40FBD-2782-4CA9-B948-0788ED573EC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18877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buFontTx/>
              <a:buNone/>
              <a:defRPr/>
            </a:pPr>
            <a:r>
              <a:rPr lang="en-GB" dirty="0"/>
              <a:t>So of these</a:t>
            </a:r>
            <a:r>
              <a:rPr lang="en-GB" baseline="0" dirty="0"/>
              <a:t> 3 tools, clearly for us as plant people, the first tool “Nature in the Space” is the tool we are using most frequently. And this tool is a little like a Leatherman; we have plants, we have lighting, we have water features and dynamic movement. </a:t>
            </a:r>
          </a:p>
          <a:p>
            <a:pPr>
              <a:buFontTx/>
              <a:buNone/>
              <a:defRPr/>
            </a:pPr>
            <a:endParaRPr lang="en-GB" baseline="0" dirty="0"/>
          </a:p>
          <a:p>
            <a:pPr>
              <a:buFontTx/>
              <a:buNone/>
              <a:defRPr/>
            </a:pPr>
            <a:r>
              <a:rPr lang="en-GB" baseline="0" dirty="0"/>
              <a:t>What is dynamic movement? It is a little like vitamin DM. It makes all of the other </a:t>
            </a:r>
            <a:r>
              <a:rPr lang="en-GB" baseline="0" dirty="0" err="1"/>
              <a:t>biophilic</a:t>
            </a:r>
            <a:r>
              <a:rPr lang="en-GB" baseline="0" dirty="0"/>
              <a:t> design elements more powerful.</a:t>
            </a:r>
          </a:p>
          <a:p>
            <a:pPr>
              <a:buFontTx/>
              <a:buNone/>
              <a:defRPr/>
            </a:pPr>
            <a:endParaRPr lang="en-GB" baseline="0" dirty="0"/>
          </a:p>
          <a:p>
            <a:pPr>
              <a:buFontTx/>
              <a:buNone/>
              <a:defRPr/>
            </a:pPr>
            <a:r>
              <a:rPr lang="en-GB" baseline="0" dirty="0"/>
              <a:t>What does dynamic movement look, feel and sound like? Moving water, swaying branches and grasses, birdsong, crickets and natural fragrances and aromas. </a:t>
            </a:r>
          </a:p>
          <a:p>
            <a:pPr>
              <a:buFontTx/>
              <a:buNone/>
              <a:defRPr/>
            </a:pPr>
            <a:endParaRPr lang="en-GB" baseline="0" dirty="0"/>
          </a:p>
          <a:p>
            <a:pPr>
              <a:buFontTx/>
              <a:buNone/>
              <a:defRPr/>
            </a:pPr>
            <a:r>
              <a:rPr lang="en-GB" baseline="0" dirty="0"/>
              <a:t>With research done in an office setting, the most positive physiological responses were recorded in environments where dynamic movement was a design element.</a:t>
            </a:r>
          </a:p>
          <a:p>
            <a:pPr>
              <a:buFontTx/>
              <a:buNone/>
              <a:defRPr/>
            </a:pPr>
            <a:endParaRPr lang="en-GB" baseline="0" dirty="0"/>
          </a:p>
          <a:p>
            <a:pPr defTabSz="995177">
              <a:defRPr/>
            </a:pPr>
            <a:r>
              <a:rPr lang="en-GB" baseline="0" dirty="0"/>
              <a:t>Researchers measured </a:t>
            </a:r>
            <a:r>
              <a:rPr lang="en-GB" dirty="0"/>
              <a:t>better focus, mental stamina, and productivity— desirable traits that all office managers and employers seek (Kahn, 2008).  Worker</a:t>
            </a:r>
            <a:r>
              <a:rPr lang="en-GB" baseline="0" dirty="0"/>
              <a:t> productivity was enhanced and absenteeism was reduced by up to 15%.</a:t>
            </a:r>
            <a:endParaRPr lang="en-GB" dirty="0"/>
          </a:p>
          <a:p>
            <a:pPr>
              <a:buFontTx/>
              <a:buNone/>
              <a:defRPr/>
            </a:pPr>
            <a:endParaRPr lang="en-GB" baseline="0" dirty="0"/>
          </a:p>
          <a:p>
            <a:pPr>
              <a:buFontTx/>
              <a:buNone/>
              <a:defRPr/>
            </a:pPr>
            <a:endParaRPr lang="en-GB" baseline="0" dirty="0"/>
          </a:p>
          <a:p>
            <a:pPr>
              <a:buFontTx/>
              <a:buNone/>
              <a:defRPr/>
            </a:pPr>
            <a:endParaRPr lang="en-GB" dirty="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626645-F295-4423-B2F0-339EBE3CAF83}" type="slidenum">
              <a:rPr lang="en-GB"/>
              <a:pPr fontAlgn="base">
                <a:spcBef>
                  <a:spcPct val="0"/>
                </a:spcBef>
                <a:spcAft>
                  <a:spcPct val="0"/>
                </a:spcAft>
              </a:pPr>
              <a:t>25</a:t>
            </a:fld>
            <a:endParaRPr lang="en-GB"/>
          </a:p>
        </p:txBody>
      </p:sp>
      <p:sp>
        <p:nvSpPr>
          <p:cNvPr id="5" name="Date Placeholder 4"/>
          <p:cNvSpPr>
            <a:spLocks noGrp="1"/>
          </p:cNvSpPr>
          <p:nvPr>
            <p:ph type="dt" idx="10"/>
          </p:nvPr>
        </p:nvSpPr>
        <p:spPr/>
        <p:txBody>
          <a:bodyPr/>
          <a:lstStyle/>
          <a:p>
            <a:fld id="{275AEB55-EEEE-4C02-9AE4-A975CAB07452}"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
        <p:nvSpPr>
          <p:cNvPr id="2" name="Footer Placeholder 1">
            <a:extLst>
              <a:ext uri="{FF2B5EF4-FFF2-40B4-BE49-F238E27FC236}">
                <a16:creationId xmlns:a16="http://schemas.microsoft.com/office/drawing/2014/main" id="{DDA5F5B7-D80D-429A-A44A-5624EB06BDB0}"/>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583599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sz="1600" dirty="0"/>
              <a:t>In this section of our presentation we are examining the fiscal implications of plants and nature-based design in four sectors:</a:t>
            </a:r>
          </a:p>
          <a:p>
            <a:pPr lvl="1">
              <a:buFont typeface="Arial" pitchFamily="34" charset="0"/>
              <a:buChar char="•"/>
            </a:pPr>
            <a:r>
              <a:rPr lang="en-GB" sz="1600" dirty="0"/>
              <a:t>Workplaces; </a:t>
            </a:r>
          </a:p>
          <a:p>
            <a:pPr lvl="1">
              <a:buFont typeface="Arial" pitchFamily="34" charset="0"/>
              <a:buChar char="•"/>
            </a:pPr>
            <a:r>
              <a:rPr lang="en-GB" sz="1600" dirty="0"/>
              <a:t>Healthcare; </a:t>
            </a:r>
          </a:p>
          <a:p>
            <a:pPr marL="497652" lvl="1" defTabSz="995304">
              <a:buFont typeface="Arial" pitchFamily="34" charset="0"/>
              <a:buChar char="•"/>
              <a:defRPr/>
            </a:pPr>
            <a:r>
              <a:rPr lang="en-GB" sz="1600" dirty="0"/>
              <a:t>Schools;</a:t>
            </a:r>
          </a:p>
          <a:p>
            <a:pPr lvl="1">
              <a:buFont typeface="Arial" pitchFamily="34" charset="0"/>
              <a:buChar char="•"/>
            </a:pPr>
            <a:r>
              <a:rPr lang="en-GB" sz="1600" dirty="0"/>
              <a:t>Retail stores.</a:t>
            </a:r>
          </a:p>
          <a:p>
            <a:pPr>
              <a:buFontTx/>
              <a:buNone/>
            </a:pPr>
            <a:endParaRPr lang="en-GB" sz="1600" dirty="0"/>
          </a:p>
          <a:p>
            <a:pPr>
              <a:buFontTx/>
              <a:buNone/>
            </a:pPr>
            <a:r>
              <a:rPr lang="en-GB" sz="1600" dirty="0"/>
              <a:t>As the medical and </a:t>
            </a:r>
            <a:r>
              <a:rPr lang="en-GB" sz="1600" dirty="0" err="1"/>
              <a:t>behavioral</a:t>
            </a:r>
            <a:r>
              <a:rPr lang="en-GB" sz="1600" dirty="0"/>
              <a:t> data began to accumulate, economists got involved and began to establish the economic cost of things like </a:t>
            </a:r>
          </a:p>
          <a:p>
            <a:pPr>
              <a:buFontTx/>
              <a:buNone/>
            </a:pPr>
            <a:endParaRPr lang="en-GB" sz="1600" dirty="0"/>
          </a:p>
          <a:p>
            <a:pPr>
              <a:buFontTx/>
              <a:buNone/>
            </a:pPr>
            <a:r>
              <a:rPr lang="en-GB" sz="1600" dirty="0"/>
              <a:t>...absenteeism due to depression </a:t>
            </a:r>
          </a:p>
          <a:p>
            <a:pPr>
              <a:buFontTx/>
              <a:buNone/>
            </a:pPr>
            <a:endParaRPr lang="en-GB" sz="1600" dirty="0"/>
          </a:p>
          <a:p>
            <a:pPr>
              <a:buFontTx/>
              <a:buNone/>
            </a:pPr>
            <a:r>
              <a:rPr lang="en-GB" sz="1600" dirty="0"/>
              <a:t>...or the economic gain to a medical facility when a patient  requires less pain medication and is able to be released earlier. </a:t>
            </a:r>
          </a:p>
          <a:p>
            <a:pPr>
              <a:buFont typeface="Arial" pitchFamily="34" charset="0"/>
              <a:buNone/>
            </a:pPr>
            <a:endParaRPr lang="en-GB" dirty="0"/>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26</a:t>
            </a:fld>
            <a:endParaRPr lang="en-GB"/>
          </a:p>
        </p:txBody>
      </p:sp>
      <p:sp>
        <p:nvSpPr>
          <p:cNvPr id="5" name="Date Placeholder 4"/>
          <p:cNvSpPr>
            <a:spLocks noGrp="1"/>
          </p:cNvSpPr>
          <p:nvPr>
            <p:ph type="dt" idx="11"/>
          </p:nvPr>
        </p:nvSpPr>
        <p:spPr/>
        <p:txBody>
          <a:bodyPr/>
          <a:lstStyle/>
          <a:p>
            <a:fld id="{9D05D8A7-B22A-4339-9954-0328BD8DD7D3}"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A1A14F97-EBB5-4ED8-ABD9-7951FA0E8B68}"/>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466689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Tx/>
              <a:buNone/>
            </a:pPr>
            <a:r>
              <a:rPr lang="en-GB" dirty="0"/>
              <a:t>In the past, the economic benefits of reconnecting people to nature were often overlooked because of the difficulty in economically quantifying the variables associated with the positive outcomes. </a:t>
            </a:r>
          </a:p>
          <a:p>
            <a:pPr>
              <a:buFontTx/>
              <a:buNone/>
            </a:pPr>
            <a:endParaRPr lang="en-GB" dirty="0"/>
          </a:p>
          <a:p>
            <a:pPr>
              <a:buFontTx/>
              <a:buNone/>
            </a:pPr>
            <a:r>
              <a:rPr lang="en-GB" dirty="0"/>
              <a:t>Then scientist</a:t>
            </a:r>
            <a:r>
              <a:rPr lang="en-GB" baseline="0" dirty="0"/>
              <a:t>s began to tackle this issue and t</a:t>
            </a:r>
            <a:r>
              <a:rPr lang="en-GB" dirty="0"/>
              <a:t>he research</a:t>
            </a:r>
            <a:r>
              <a:rPr lang="en-GB" baseline="0" dirty="0"/>
              <a:t> </a:t>
            </a:r>
            <a:r>
              <a:rPr lang="en-GB" dirty="0"/>
              <a:t>results</a:t>
            </a:r>
            <a:r>
              <a:rPr lang="en-GB" baseline="0" dirty="0"/>
              <a:t> of n</a:t>
            </a:r>
            <a:r>
              <a:rPr lang="en-GB" dirty="0"/>
              <a:t>euroscientists and </a:t>
            </a:r>
            <a:r>
              <a:rPr lang="en-GB" baseline="0" dirty="0"/>
              <a:t>economists were correlated with the result that we are now able to establish the economic cost of things like absenteeism due to depression or the economic gain to a medical facility when a patient  requires less pain medication and is able to be released earlier. </a:t>
            </a:r>
          </a:p>
          <a:p>
            <a:pPr>
              <a:buFontTx/>
              <a:buNone/>
            </a:pPr>
            <a:endParaRPr lang="en-GB" baseline="0" dirty="0"/>
          </a:p>
          <a:p>
            <a:pPr>
              <a:buFontTx/>
              <a:buNone/>
            </a:pPr>
            <a:r>
              <a:rPr lang="en-GB" baseline="0" dirty="0"/>
              <a:t>Over the last quarter century, case studies have documented that ignoring human affinity for nature diminishes the potential for financial growth. </a:t>
            </a:r>
          </a:p>
          <a:p>
            <a:pPr>
              <a:buFontTx/>
              <a:buNone/>
            </a:pPr>
            <a:endParaRPr lang="en-GB" baseline="0" dirty="0"/>
          </a:p>
          <a:p>
            <a:pPr>
              <a:buFontTx/>
              <a:buNone/>
            </a:pPr>
            <a:r>
              <a:rPr lang="en-GB" dirty="0"/>
              <a:t>We can begin to understand the fiscal implications of </a:t>
            </a:r>
            <a:r>
              <a:rPr lang="en-GB" dirty="0" err="1"/>
              <a:t>biophilic</a:t>
            </a:r>
            <a:r>
              <a:rPr lang="en-GB" dirty="0"/>
              <a:t> design across the economy by examining five of these sectors:</a:t>
            </a:r>
          </a:p>
          <a:p>
            <a:pPr lvl="1">
              <a:buFont typeface="Arial" pitchFamily="34" charset="0"/>
              <a:buChar char="•"/>
            </a:pPr>
            <a:r>
              <a:rPr lang="en-GB" dirty="0"/>
              <a:t>Workplaces; </a:t>
            </a:r>
          </a:p>
          <a:p>
            <a:pPr lvl="1">
              <a:buFont typeface="Arial" pitchFamily="34" charset="0"/>
              <a:buChar char="•"/>
            </a:pPr>
            <a:r>
              <a:rPr lang="en-GB" dirty="0"/>
              <a:t>Healthcare; </a:t>
            </a:r>
          </a:p>
          <a:p>
            <a:pPr lvl="1">
              <a:buFont typeface="Arial" pitchFamily="34" charset="0"/>
              <a:buChar char="•"/>
            </a:pPr>
            <a:r>
              <a:rPr lang="en-GB" dirty="0"/>
              <a:t>Retail stores; </a:t>
            </a:r>
          </a:p>
          <a:p>
            <a:pPr lvl="1">
              <a:buFont typeface="Arial" pitchFamily="34" charset="0"/>
              <a:buChar char="•"/>
            </a:pPr>
            <a:r>
              <a:rPr lang="en-GB" dirty="0"/>
              <a:t>Schools; and </a:t>
            </a:r>
          </a:p>
          <a:p>
            <a:pPr lvl="1">
              <a:buFont typeface="Arial" pitchFamily="34" charset="0"/>
              <a:buChar char="•"/>
            </a:pPr>
            <a:r>
              <a:rPr lang="en-GB" dirty="0"/>
              <a:t>Communities</a:t>
            </a:r>
          </a:p>
          <a:p>
            <a:pPr lvl="1">
              <a:buFont typeface="Arial" pitchFamily="34" charset="0"/>
              <a:buChar char="•"/>
            </a:pPr>
            <a:endParaRPr lang="en-GB" dirty="0"/>
          </a:p>
          <a:p>
            <a:pPr defTabSz="1005270">
              <a:defRPr/>
            </a:pPr>
            <a:r>
              <a:rPr lang="en-GB" dirty="0"/>
              <a:t>The</a:t>
            </a:r>
            <a:r>
              <a:rPr lang="en-GB" baseline="0" dirty="0"/>
              <a:t> numbers </a:t>
            </a:r>
            <a:r>
              <a:rPr lang="en-GB" dirty="0"/>
              <a:t>presented</a:t>
            </a:r>
            <a:r>
              <a:rPr lang="en-GB" baseline="0" dirty="0"/>
              <a:t> are </a:t>
            </a:r>
            <a:r>
              <a:rPr lang="en-GB" dirty="0"/>
              <a:t>powerful evidence that when </a:t>
            </a:r>
            <a:r>
              <a:rPr lang="en-GB" dirty="0" err="1"/>
              <a:t>biophilic</a:t>
            </a:r>
            <a:r>
              <a:rPr lang="en-GB" dirty="0"/>
              <a:t> design strategies</a:t>
            </a:r>
            <a:r>
              <a:rPr lang="en-GB" baseline="0" dirty="0"/>
              <a:t> become incorporated into </a:t>
            </a:r>
            <a:r>
              <a:rPr lang="en-GB" dirty="0"/>
              <a:t>traditional design strategies positive impacts</a:t>
            </a:r>
            <a:r>
              <a:rPr lang="en-GB" baseline="0" dirty="0"/>
              <a:t> on </a:t>
            </a:r>
            <a:r>
              <a:rPr lang="en-GB" dirty="0"/>
              <a:t>human health, child development, community safety, and worker satisfaction will follow. And these effects translate directly to increased profits.</a:t>
            </a:r>
          </a:p>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27</a:t>
            </a:fld>
            <a:endParaRPr lang="en-GB"/>
          </a:p>
        </p:txBody>
      </p:sp>
      <p:sp>
        <p:nvSpPr>
          <p:cNvPr id="5" name="Date Placeholder 4"/>
          <p:cNvSpPr>
            <a:spLocks noGrp="1"/>
          </p:cNvSpPr>
          <p:nvPr>
            <p:ph type="dt" idx="11"/>
          </p:nvPr>
        </p:nvSpPr>
        <p:spPr/>
        <p:txBody>
          <a:bodyPr/>
          <a:lstStyle/>
          <a:p>
            <a:fld id="{84B246C4-805B-4B22-8313-651815EBB583}"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8C304823-B6E0-441D-AAEC-9FA297C7511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513845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How do scientists</a:t>
            </a:r>
            <a:r>
              <a:rPr lang="en-GB" baseline="0" dirty="0"/>
              <a:t> t</a:t>
            </a:r>
            <a:r>
              <a:rPr lang="en-GB" dirty="0"/>
              <a:t>ake the evidence for these productivity benefits and translate it</a:t>
            </a:r>
            <a:r>
              <a:rPr lang="en-GB" baseline="0" dirty="0"/>
              <a:t> int</a:t>
            </a:r>
            <a:r>
              <a:rPr lang="en-GB" dirty="0"/>
              <a:t>o economics? </a:t>
            </a:r>
          </a:p>
          <a:p>
            <a:pPr>
              <a:buFontTx/>
              <a:buNone/>
            </a:pPr>
            <a:endParaRPr lang="en-GB" dirty="0"/>
          </a:p>
          <a:p>
            <a:pPr>
              <a:buFontTx/>
              <a:buNone/>
            </a:pPr>
            <a:r>
              <a:rPr lang="en-GB" dirty="0"/>
              <a:t>Current research uses both direct and indirect approaches. </a:t>
            </a:r>
          </a:p>
          <a:p>
            <a:pPr>
              <a:buFontTx/>
              <a:buNone/>
            </a:pPr>
            <a:endParaRPr lang="en-GB" dirty="0"/>
          </a:p>
          <a:p>
            <a:pPr lvl="1">
              <a:buFont typeface="Arial" pitchFamily="34" charset="0"/>
              <a:buChar char="•"/>
            </a:pPr>
            <a:r>
              <a:rPr lang="en-GB" b="1" dirty="0"/>
              <a:t>Direct</a:t>
            </a:r>
            <a:r>
              <a:rPr lang="en-GB" dirty="0"/>
              <a:t> measures of productivity encompass quantifiable reported values. These metrics can be assigned monetary values in their respective settings and directly converted to cost savings for a company or institution. </a:t>
            </a:r>
          </a:p>
          <a:p>
            <a:pPr lvl="1">
              <a:buFontTx/>
              <a:buNone/>
            </a:pPr>
            <a:endParaRPr lang="en-GB" dirty="0"/>
          </a:p>
          <a:p>
            <a:pPr lvl="1">
              <a:buFont typeface="Arial" pitchFamily="34" charset="0"/>
              <a:buChar char="•"/>
            </a:pPr>
            <a:r>
              <a:rPr lang="en-GB" b="1" dirty="0"/>
              <a:t>Indirect</a:t>
            </a:r>
            <a:r>
              <a:rPr lang="en-GB" dirty="0"/>
              <a:t> measures of productivity include absenteeism, tardiness, hours worked, safety rule violations and other measures that add up quickly in a corporate budget (Miller, 2009). </a:t>
            </a:r>
          </a:p>
          <a:p>
            <a:pPr lvl="1">
              <a:buFontTx/>
              <a:buNone/>
            </a:pPr>
            <a:endParaRPr lang="en-GB" dirty="0"/>
          </a:p>
          <a:p>
            <a:pPr lvl="0">
              <a:buFont typeface="Arial" pitchFamily="34" charset="0"/>
              <a:buChar char="•"/>
            </a:pPr>
            <a:r>
              <a:rPr lang="en-GB" dirty="0"/>
              <a:t>For this presentation, indicators of productivity will include the following and will be translated into dollars where most applicable: </a:t>
            </a:r>
          </a:p>
          <a:p>
            <a:pPr lvl="1">
              <a:buFont typeface="Arial" pitchFamily="34" charset="0"/>
              <a:buChar char="•"/>
            </a:pPr>
            <a:r>
              <a:rPr lang="en-GB" dirty="0"/>
              <a:t>Illness and absenteeism </a:t>
            </a:r>
          </a:p>
          <a:p>
            <a:pPr lvl="1">
              <a:buFont typeface="Arial" pitchFamily="34" charset="0"/>
              <a:buChar char="•"/>
            </a:pPr>
            <a:r>
              <a:rPr lang="en-GB" dirty="0"/>
              <a:t>Staff retention </a:t>
            </a:r>
          </a:p>
          <a:p>
            <a:pPr lvl="1">
              <a:buFont typeface="Arial" pitchFamily="34" charset="0"/>
              <a:buChar char="•"/>
            </a:pPr>
            <a:r>
              <a:rPr lang="en-GB" dirty="0"/>
              <a:t>Job performance as</a:t>
            </a:r>
            <a:r>
              <a:rPr lang="en-GB" baseline="0" dirty="0"/>
              <a:t> related to </a:t>
            </a:r>
            <a:r>
              <a:rPr lang="en-GB" dirty="0"/>
              <a:t>mental stress and/or fatigue</a:t>
            </a:r>
          </a:p>
          <a:p>
            <a:pPr lvl="1">
              <a:buFont typeface="Arial" pitchFamily="34" charset="0"/>
              <a:buChar char="•"/>
            </a:pPr>
            <a:r>
              <a:rPr lang="en-GB" dirty="0"/>
              <a:t>Healing rates </a:t>
            </a:r>
          </a:p>
          <a:p>
            <a:pPr lvl="1">
              <a:buFont typeface="Arial" pitchFamily="34" charset="0"/>
              <a:buChar char="•"/>
            </a:pPr>
            <a:r>
              <a:rPr lang="en-GB" dirty="0"/>
              <a:t>Classroom learning rates </a:t>
            </a:r>
          </a:p>
          <a:p>
            <a:pPr lvl="1">
              <a:buFont typeface="Arial" pitchFamily="34" charset="0"/>
              <a:buChar char="•"/>
            </a:pPr>
            <a:r>
              <a:rPr lang="en-GB" dirty="0"/>
              <a:t>Retail sales </a:t>
            </a:r>
          </a:p>
          <a:p>
            <a:pPr lvl="1">
              <a:buFont typeface="Arial" pitchFamily="34" charset="0"/>
              <a:buChar char="•"/>
            </a:pPr>
            <a:r>
              <a:rPr lang="en-GB" dirty="0"/>
              <a:t>Violence statistics</a:t>
            </a:r>
          </a:p>
        </p:txBody>
      </p:sp>
      <p:sp>
        <p:nvSpPr>
          <p:cNvPr id="4" name="Slide Number Placeholder 3"/>
          <p:cNvSpPr>
            <a:spLocks noGrp="1"/>
          </p:cNvSpPr>
          <p:nvPr>
            <p:ph type="sldNum" sz="quarter" idx="10"/>
          </p:nvPr>
        </p:nvSpPr>
        <p:spPr/>
        <p:txBody>
          <a:bodyPr/>
          <a:lstStyle/>
          <a:p>
            <a:fld id="{27428902-0C99-426D-82CC-55E90DDE7A17}" type="slidenum">
              <a:rPr lang="en-GB" smtClean="0"/>
              <a:pPr/>
              <a:t>28</a:t>
            </a:fld>
            <a:endParaRPr lang="en-GB"/>
          </a:p>
        </p:txBody>
      </p:sp>
      <p:sp>
        <p:nvSpPr>
          <p:cNvPr id="5" name="Date Placeholder 4"/>
          <p:cNvSpPr>
            <a:spLocks noGrp="1"/>
          </p:cNvSpPr>
          <p:nvPr>
            <p:ph type="dt" idx="11"/>
          </p:nvPr>
        </p:nvSpPr>
        <p:spPr/>
        <p:txBody>
          <a:bodyPr/>
          <a:lstStyle/>
          <a:p>
            <a:fld id="{D10C1D5E-0AF7-4523-8FC7-58813F379487}"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ACD4F819-CB5B-4F2E-B28C-0654A7D3374E}"/>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042316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WHY BOTHER?</a:t>
            </a:r>
          </a:p>
          <a:p>
            <a:pPr>
              <a:buFontTx/>
              <a:buNone/>
            </a:pPr>
            <a:endParaRPr lang="en-GB" dirty="0"/>
          </a:p>
          <a:p>
            <a:pPr>
              <a:buFontTx/>
              <a:buNone/>
            </a:pPr>
            <a:r>
              <a:rPr lang="en-GB" dirty="0"/>
              <a:t>I’m glad you asked </a:t>
            </a:r>
            <a:r>
              <a:rPr lang="en-GB" dirty="0">
                <a:sym typeface="Wingdings" pitchFamily="2" charset="2"/>
              </a:rPr>
              <a:t></a:t>
            </a:r>
          </a:p>
          <a:p>
            <a:pPr>
              <a:buFontTx/>
              <a:buNone/>
            </a:pPr>
            <a:endParaRPr lang="en-GB" dirty="0"/>
          </a:p>
          <a:p>
            <a:pPr>
              <a:buFontTx/>
              <a:buNone/>
            </a:pPr>
            <a:r>
              <a:rPr lang="en-GB" dirty="0">
                <a:solidFill>
                  <a:schemeClr val="bg1"/>
                </a:solidFill>
              </a:rPr>
              <a:t>The cost of human capital in the workplace is 10x that of other operation expenses.</a:t>
            </a:r>
          </a:p>
          <a:p>
            <a:pPr>
              <a:buFontTx/>
              <a:buNone/>
            </a:pPr>
            <a:endParaRPr lang="en-GB" dirty="0">
              <a:solidFill>
                <a:schemeClr val="bg1"/>
              </a:solidFill>
            </a:endParaRPr>
          </a:p>
          <a:p>
            <a:pPr>
              <a:buFontTx/>
              <a:buNone/>
            </a:pPr>
            <a:r>
              <a:rPr lang="en-GB" dirty="0"/>
              <a:t>Industries spanning a variety of sectors—from hospitals to corporate offices—spend, on average, 112 times the amount of money on people as they</a:t>
            </a:r>
            <a:r>
              <a:rPr lang="en-GB" baseline="0" dirty="0"/>
              <a:t> spend in </a:t>
            </a:r>
            <a:r>
              <a:rPr lang="en-GB" dirty="0"/>
              <a:t>energy costs. </a:t>
            </a:r>
          </a:p>
          <a:p>
            <a:pPr>
              <a:buFontTx/>
              <a:buNone/>
            </a:pPr>
            <a:endParaRPr lang="en-GB" dirty="0"/>
          </a:p>
          <a:p>
            <a:pPr>
              <a:buFontTx/>
              <a:buNone/>
            </a:pPr>
            <a:r>
              <a:rPr lang="en-GB" dirty="0"/>
              <a:t>This is precisely where the argument for </a:t>
            </a:r>
            <a:r>
              <a:rPr lang="en-GB" dirty="0" err="1"/>
              <a:t>biophilic</a:t>
            </a:r>
            <a:r>
              <a:rPr lang="en-GB" dirty="0"/>
              <a:t> design begins to pique the interest of business &amp; building owners, CEOs, school superintendants, and policy-makers. </a:t>
            </a:r>
          </a:p>
          <a:p>
            <a:pPr>
              <a:buFontTx/>
              <a:buNone/>
            </a:pPr>
            <a:endParaRPr lang="en-GB" dirty="0"/>
          </a:p>
          <a:p>
            <a:pPr>
              <a:buFontTx/>
              <a:buNone/>
            </a:pPr>
            <a:r>
              <a:rPr lang="en-GB" dirty="0"/>
              <a:t>Small improvements in productivity and reduced absenteeism could boost profits and the bottom line more dramatically than reducing energy costs. In short, productivity drives profit.</a:t>
            </a:r>
          </a:p>
        </p:txBody>
      </p:sp>
      <p:sp>
        <p:nvSpPr>
          <p:cNvPr id="4" name="Slide Number Placeholder 3"/>
          <p:cNvSpPr>
            <a:spLocks noGrp="1"/>
          </p:cNvSpPr>
          <p:nvPr>
            <p:ph type="sldNum" sz="quarter" idx="10"/>
          </p:nvPr>
        </p:nvSpPr>
        <p:spPr/>
        <p:txBody>
          <a:bodyPr/>
          <a:lstStyle/>
          <a:p>
            <a:fld id="{27428902-0C99-426D-82CC-55E90DDE7A17}" type="slidenum">
              <a:rPr lang="en-GB" smtClean="0"/>
              <a:pPr/>
              <a:t>29</a:t>
            </a:fld>
            <a:endParaRPr lang="en-GB"/>
          </a:p>
        </p:txBody>
      </p:sp>
      <p:sp>
        <p:nvSpPr>
          <p:cNvPr id="5" name="Date Placeholder 4"/>
          <p:cNvSpPr>
            <a:spLocks noGrp="1"/>
          </p:cNvSpPr>
          <p:nvPr>
            <p:ph type="dt" idx="11"/>
          </p:nvPr>
        </p:nvSpPr>
        <p:spPr/>
        <p:txBody>
          <a:bodyPr/>
          <a:lstStyle/>
          <a:p>
            <a:fld id="{F165A708-874E-41BD-B5EE-34F5F5F76855}"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421AEB47-A089-4655-B5F9-F70D424B555E}"/>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426025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5379">
              <a:defRPr/>
            </a:pPr>
            <a:r>
              <a:rPr lang="en-US" dirty="0">
                <a:solidFill>
                  <a:schemeClr val="bg1"/>
                </a:solidFill>
              </a:rPr>
              <a:t>This program will examine the economic argument in favor of </a:t>
            </a:r>
            <a:r>
              <a:rPr lang="en-US" dirty="0" err="1">
                <a:solidFill>
                  <a:schemeClr val="bg1"/>
                </a:solidFill>
              </a:rPr>
              <a:t>biophilic</a:t>
            </a:r>
            <a:r>
              <a:rPr lang="en-US" dirty="0">
                <a:solidFill>
                  <a:schemeClr val="bg1"/>
                </a:solidFill>
              </a:rPr>
              <a:t> design using case studies from five sectors; workplaces, health care, education, retail and communities. Research from neuroscience and endocrinology show the crucial role that experiencing nature has for our physiological well-being. Today we will describe the research involving </a:t>
            </a:r>
            <a:r>
              <a:rPr lang="en-US" dirty="0" err="1">
                <a:solidFill>
                  <a:schemeClr val="bg1"/>
                </a:solidFill>
              </a:rPr>
              <a:t>biophilic</a:t>
            </a:r>
            <a:r>
              <a:rPr lang="en-US" dirty="0">
                <a:solidFill>
                  <a:schemeClr val="bg1"/>
                </a:solidFill>
              </a:rPr>
              <a:t> design and its impact on human health and productivity. </a:t>
            </a:r>
          </a:p>
          <a:p>
            <a:endParaRPr lang="en-US"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3</a:t>
            </a:fld>
            <a:endParaRPr lang="en-GB"/>
          </a:p>
        </p:txBody>
      </p:sp>
      <p:sp>
        <p:nvSpPr>
          <p:cNvPr id="6" name="Header Placeholder 5"/>
          <p:cNvSpPr>
            <a:spLocks noGrp="1"/>
          </p:cNvSpPr>
          <p:nvPr>
            <p:ph type="hdr" sz="quarter" idx="12"/>
          </p:nvPr>
        </p:nvSpPr>
        <p:spPr/>
        <p:txBody>
          <a:bodyPr/>
          <a:lstStyle/>
          <a:p>
            <a:r>
              <a:rPr lang="en-US"/>
              <a:t>Green Plants for Green Buildings; Economics of Biophilic Design - Complimentary Edition</a:t>
            </a:r>
            <a:endParaRPr lang="en-GB"/>
          </a:p>
        </p:txBody>
      </p:sp>
      <p:sp>
        <p:nvSpPr>
          <p:cNvPr id="7" name="Footer Placeholder 6">
            <a:extLst>
              <a:ext uri="{FF2B5EF4-FFF2-40B4-BE49-F238E27FC236}">
                <a16:creationId xmlns:a16="http://schemas.microsoft.com/office/drawing/2014/main" id="{F4036AC8-1E59-4DAD-9F15-C3C098D4E1C5}"/>
              </a:ext>
            </a:extLst>
          </p:cNvPr>
          <p:cNvSpPr>
            <a:spLocks noGrp="1"/>
          </p:cNvSpPr>
          <p:nvPr>
            <p:ph type="ftr" sz="quarter" idx="4"/>
          </p:nvPr>
        </p:nvSpPr>
        <p:spPr/>
        <p:txBody>
          <a:bodyPr/>
          <a:lstStyle/>
          <a:p>
            <a:r>
              <a:rPr lang="en-US"/>
              <a:t>J. Clancy, 2015; M. Golden, April 2020</a:t>
            </a:r>
            <a:endParaRPr lang="en-GB"/>
          </a:p>
        </p:txBody>
      </p:sp>
    </p:spTree>
    <p:extLst>
      <p:ext uri="{BB962C8B-B14F-4D97-AF65-F5344CB8AC3E}">
        <p14:creationId xmlns:p14="http://schemas.microsoft.com/office/powerpoint/2010/main" val="3786167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2021 Bureau of </a:t>
            </a:r>
            <a:r>
              <a:rPr lang="en-GB" dirty="0" err="1"/>
              <a:t>Labors</a:t>
            </a:r>
            <a:r>
              <a:rPr lang="en-GB" baseline="0" dirty="0"/>
              <a:t> statistics report total full-time wage and salary workers earn an average </a:t>
            </a:r>
            <a:r>
              <a:rPr lang="en-GB" dirty="0"/>
              <a:t>of $51,168 per year— a typical small office with fifteen workers alone can cost an employer over $1 million in payroll related expenses (Bureau of </a:t>
            </a:r>
            <a:r>
              <a:rPr lang="en-GB" dirty="0" err="1"/>
              <a:t>Labor</a:t>
            </a:r>
            <a:r>
              <a:rPr lang="en-GB" dirty="0"/>
              <a:t> Statistics, 2011a, 2011b). </a:t>
            </a:r>
          </a:p>
          <a:p>
            <a:pPr>
              <a:buFontTx/>
              <a:buNone/>
            </a:pPr>
            <a:endParaRPr lang="en-GB" dirty="0"/>
          </a:p>
          <a:p>
            <a:pPr>
              <a:buFontTx/>
              <a:buNone/>
            </a:pPr>
            <a:r>
              <a:rPr lang="en-GB" dirty="0"/>
              <a:t>The main causes for deficient productivity include absenteeism, loss of focus, negative mood, and poor health. The built environment, though not always the cause of these stressors, when well-designed, can relieve some of these unwanted symptoms. </a:t>
            </a:r>
          </a:p>
          <a:p>
            <a:pPr>
              <a:buFontTx/>
              <a:buNone/>
            </a:pPr>
            <a:endParaRPr lang="en-GB" dirty="0"/>
          </a:p>
          <a:p>
            <a:pPr>
              <a:buFontTx/>
              <a:buNone/>
            </a:pPr>
            <a:r>
              <a:rPr lang="en-GB" dirty="0"/>
              <a:t>In the last decade, American psychologists have aggregated the five strongest requirements for basic functioning that, if neglected, can trigger worker comprehension problems and dissatisfaction  at the office (</a:t>
            </a:r>
            <a:r>
              <a:rPr lang="en-GB" dirty="0" err="1"/>
              <a:t>Kellert</a:t>
            </a:r>
            <a:r>
              <a:rPr lang="en-GB" dirty="0"/>
              <a:t>, 2008). These are: </a:t>
            </a:r>
          </a:p>
          <a:p>
            <a:pPr lvl="1">
              <a:buFont typeface="Arial" pitchFamily="34" charset="0"/>
              <a:buChar char="•"/>
            </a:pPr>
            <a:r>
              <a:rPr lang="en-GB" dirty="0"/>
              <a:t>Need for change (varying temperature, air, light, etc.)  </a:t>
            </a:r>
          </a:p>
          <a:p>
            <a:pPr lvl="1">
              <a:buFont typeface="Arial" pitchFamily="34" charset="0"/>
              <a:buChar char="•"/>
            </a:pPr>
            <a:r>
              <a:rPr lang="en-GB" dirty="0"/>
              <a:t>Ability to act on the environment and see the effects </a:t>
            </a:r>
          </a:p>
          <a:p>
            <a:pPr lvl="1">
              <a:buFont typeface="Arial" pitchFamily="34" charset="0"/>
              <a:buChar char="•"/>
            </a:pPr>
            <a:r>
              <a:rPr lang="en-GB" dirty="0"/>
              <a:t>Meaningful stimuli (stagnant atmospheres cause an onset of chronic stress) </a:t>
            </a:r>
          </a:p>
          <a:p>
            <a:pPr lvl="1">
              <a:buFont typeface="Arial" pitchFamily="34" charset="0"/>
              <a:buChar char="•"/>
            </a:pPr>
            <a:r>
              <a:rPr lang="en-GB" dirty="0"/>
              <a:t>One’s own territory to provide safety, an identity, and protection </a:t>
            </a:r>
          </a:p>
          <a:p>
            <a:pPr lvl="1">
              <a:buFont typeface="Arial" pitchFamily="34" charset="0"/>
              <a:buChar char="•"/>
            </a:pPr>
            <a:r>
              <a:rPr lang="en-GB" dirty="0"/>
              <a:t>View to the outside world</a:t>
            </a:r>
          </a:p>
          <a:p>
            <a:pPr lvl="1">
              <a:buFont typeface="Arial" pitchFamily="34" charset="0"/>
              <a:buChar char="•"/>
            </a:pPr>
            <a:endParaRPr lang="en-GB" dirty="0"/>
          </a:p>
          <a:p>
            <a:pPr defTabSz="995304">
              <a:defRPr/>
            </a:pPr>
            <a:r>
              <a:rPr lang="en-GB" dirty="0"/>
              <a:t>These</a:t>
            </a:r>
            <a:r>
              <a:rPr lang="en-GB" baseline="0" dirty="0"/>
              <a:t> research findings present the an argument for putting plants, in addition to the building entry, in the employee areas. Where are the money spots? Where your staff is.</a:t>
            </a:r>
            <a:endParaRPr lang="en-GB" dirty="0"/>
          </a:p>
          <a:p>
            <a:pPr lvl="1">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30</a:t>
            </a:fld>
            <a:endParaRPr lang="en-GB"/>
          </a:p>
        </p:txBody>
      </p:sp>
      <p:sp>
        <p:nvSpPr>
          <p:cNvPr id="5" name="Date Placeholder 4"/>
          <p:cNvSpPr>
            <a:spLocks noGrp="1"/>
          </p:cNvSpPr>
          <p:nvPr>
            <p:ph type="dt" idx="11"/>
          </p:nvPr>
        </p:nvSpPr>
        <p:spPr/>
        <p:txBody>
          <a:bodyPr/>
          <a:lstStyle/>
          <a:p>
            <a:fld id="{0DCE0A8A-812D-47D0-97B2-1CD691F4ACBF}"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07E0826C-EEDE-46EB-A8D2-319EA37CE4DF}"/>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865208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b="1" dirty="0"/>
              <a:t>Offices in the Netherlands and Great Britain experienced a 15% increase in worker productivity when plants were included in office space</a:t>
            </a:r>
            <a:endParaRPr lang="en-US" dirty="0"/>
          </a:p>
          <a:p>
            <a:r>
              <a:rPr lang="en-US" dirty="0" err="1"/>
              <a:t>Korpela</a:t>
            </a:r>
            <a:r>
              <a:rPr lang="en-US" dirty="0"/>
              <a:t>, K., J. De Bloom, M. </a:t>
            </a:r>
            <a:r>
              <a:rPr lang="en-US" dirty="0" err="1"/>
              <a:t>Sianoja</a:t>
            </a:r>
            <a:r>
              <a:rPr lang="en-US" dirty="0"/>
              <a:t>, T. </a:t>
            </a:r>
            <a:r>
              <a:rPr lang="en-US" dirty="0" err="1"/>
              <a:t>Pasanen</a:t>
            </a:r>
            <a:r>
              <a:rPr lang="en-US" dirty="0"/>
              <a:t>, and U. </a:t>
            </a:r>
            <a:r>
              <a:rPr lang="en-US" dirty="0" err="1"/>
              <a:t>Kinnunen</a:t>
            </a:r>
            <a:r>
              <a:rPr lang="en-US" dirty="0"/>
              <a:t>. 2017. Nature at home and at work: Naturally good? Links between window views, indoor plants, outdoor activities and employee well-being over one year. Land. Urban Plan. 160: 38-47.</a:t>
            </a:r>
          </a:p>
          <a:p>
            <a:r>
              <a:rPr lang="en-US" dirty="0" err="1"/>
              <a:t>Nieuwenhuis</a:t>
            </a:r>
            <a:r>
              <a:rPr lang="en-US" dirty="0"/>
              <a:t>, M., C. Knight, T. </a:t>
            </a:r>
            <a:r>
              <a:rPr lang="en-US" dirty="0" err="1"/>
              <a:t>Postmes</a:t>
            </a:r>
            <a:r>
              <a:rPr lang="en-US" dirty="0"/>
              <a:t>, and S.A. Haslam. 2014. The relative benefits of green versus lean office space: three field experiments. Journal of Experimental Psychology - Applied 20 (3): 199–214.</a:t>
            </a:r>
          </a:p>
          <a:p>
            <a:pPr>
              <a:buFontTx/>
              <a:buNone/>
              <a:defRPr/>
            </a:pPr>
            <a:endParaRPr lang="en-GB" dirty="0"/>
          </a:p>
          <a:p>
            <a:r>
              <a:rPr lang="en-US" b="1" dirty="0"/>
              <a:t>Visible greenery, both indoors and out, reduces stress and increases the ability to concentrate by as much as 19%</a:t>
            </a:r>
            <a:endParaRPr lang="en-US" dirty="0"/>
          </a:p>
          <a:p>
            <a:r>
              <a:rPr lang="en-US" dirty="0"/>
              <a:t>Alker, J., M. </a:t>
            </a:r>
            <a:r>
              <a:rPr lang="en-US" dirty="0" err="1"/>
              <a:t>Malanca</a:t>
            </a:r>
            <a:r>
              <a:rPr lang="en-US" dirty="0"/>
              <a:t>, C. Pottage, and R. O’Brien. 2014. Health, wellbeing &amp; productivity in offices. The next chapter for green building. Rep. World Green Building Council. 87 p. </a:t>
            </a:r>
          </a:p>
          <a:p>
            <a:r>
              <a:rPr lang="en-US" dirty="0"/>
              <a:t>van </a:t>
            </a:r>
            <a:r>
              <a:rPr lang="en-US" dirty="0" err="1"/>
              <a:t>Duijin</a:t>
            </a:r>
            <a:r>
              <a:rPr lang="en-US" dirty="0"/>
              <a:t>, B., J. Klein </a:t>
            </a:r>
            <a:r>
              <a:rPr lang="en-US" dirty="0" err="1"/>
              <a:t>Hesselink</a:t>
            </a:r>
            <a:r>
              <a:rPr lang="en-US" dirty="0"/>
              <a:t>, M. Kester, and Jansen </a:t>
            </a:r>
            <a:r>
              <a:rPr lang="en-US" dirty="0" err="1"/>
              <a:t>en</a:t>
            </a:r>
            <a:r>
              <a:rPr lang="en-US" dirty="0"/>
              <a:t> Hilde </a:t>
            </a:r>
            <a:r>
              <a:rPr lang="en-US" dirty="0" err="1"/>
              <a:t>SpittersJ</a:t>
            </a:r>
            <a:r>
              <a:rPr lang="en-US" dirty="0"/>
              <a:t>. 2011. ‘</a:t>
            </a:r>
            <a:r>
              <a:rPr lang="en-US" dirty="0" err="1"/>
              <a:t>Planten</a:t>
            </a:r>
            <a:r>
              <a:rPr lang="en-US" dirty="0"/>
              <a:t> in de </a:t>
            </a:r>
            <a:r>
              <a:rPr lang="en-US" dirty="0" err="1"/>
              <a:t>klas</a:t>
            </a:r>
            <a:r>
              <a:rPr lang="en-US" dirty="0"/>
              <a:t>’ [plants in the classroom]. </a:t>
            </a:r>
            <a:r>
              <a:rPr lang="en-US" dirty="0" err="1"/>
              <a:t>Productschap</a:t>
            </a:r>
            <a:r>
              <a:rPr lang="en-US" dirty="0"/>
              <a:t> </a:t>
            </a:r>
            <a:r>
              <a:rPr lang="en-US" dirty="0" err="1"/>
              <a:t>Tuinbouw</a:t>
            </a:r>
            <a:r>
              <a:rPr lang="en-US" dirty="0"/>
              <a:t> (Product Board for Horticulture), Rapport Project.</a:t>
            </a:r>
          </a:p>
          <a:p>
            <a:pPr>
              <a:buFontTx/>
              <a:buNone/>
              <a:defRPr/>
            </a:pPr>
            <a:endParaRPr lang="en-GB" dirty="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DC638D-5F24-412B-BFA6-B0FFDA820119}" type="slidenum">
              <a:rPr lang="en-GB"/>
              <a:pPr fontAlgn="base">
                <a:spcBef>
                  <a:spcPct val="0"/>
                </a:spcBef>
                <a:spcAft>
                  <a:spcPct val="0"/>
                </a:spcAft>
              </a:pPr>
              <a:t>31</a:t>
            </a:fld>
            <a:endParaRPr lang="en-GB"/>
          </a:p>
        </p:txBody>
      </p:sp>
      <p:sp>
        <p:nvSpPr>
          <p:cNvPr id="5" name="Date Placeholder 4"/>
          <p:cNvSpPr>
            <a:spLocks noGrp="1"/>
          </p:cNvSpPr>
          <p:nvPr>
            <p:ph type="dt" idx="10"/>
          </p:nvPr>
        </p:nvSpPr>
        <p:spPr/>
        <p:txBody>
          <a:bodyPr/>
          <a:lstStyle/>
          <a:p>
            <a:fld id="{84B410AA-A252-40ED-BBF9-FDEB379DCA49}"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Tree>
    <p:extLst>
      <p:ext uri="{BB962C8B-B14F-4D97-AF65-F5344CB8AC3E}">
        <p14:creationId xmlns:p14="http://schemas.microsoft.com/office/powerpoint/2010/main" val="1628358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b="1" dirty="0"/>
              <a:t>One-third of workers say they would be affected by workplace design when choosing a company to work for consequently impacting a company’s ability to attract and retain top talent</a:t>
            </a:r>
            <a:endParaRPr lang="en-US" dirty="0"/>
          </a:p>
          <a:p>
            <a:r>
              <a:rPr lang="en-US" dirty="0" err="1"/>
              <a:t>Grinde</a:t>
            </a:r>
            <a:r>
              <a:rPr lang="en-US" dirty="0"/>
              <a:t>, B., &amp; Patil, G. G. (2009). Biophilia: does visual contact with nature impact on health and wellbeing?. International Journal of Environmental Research and Public Health, 6(9), 2332-2343.</a:t>
            </a:r>
          </a:p>
          <a:p>
            <a:r>
              <a:rPr lang="en-US" dirty="0"/>
              <a:t>Backhaus, K., &amp; </a:t>
            </a:r>
            <a:r>
              <a:rPr lang="en-US" dirty="0" err="1"/>
              <a:t>Tikoo</a:t>
            </a:r>
            <a:r>
              <a:rPr lang="en-US" dirty="0"/>
              <a:t>, S. (2004). Conceptualizing and researching employer branding. Career Development International, 9(5), 501-517.</a:t>
            </a:r>
          </a:p>
          <a:p>
            <a:r>
              <a:rPr lang="en-US" dirty="0"/>
              <a:t>Earle, H. A. (2003). Building a workplace of choice: Using the work environment to attract and retain top talent. Journal of Facilities Management, 2(3), 244-257.</a:t>
            </a:r>
          </a:p>
          <a:p>
            <a:r>
              <a:rPr lang="en-US" dirty="0"/>
              <a:t>Hardy, Q. (2014). The monuments of tech. New York Times.</a:t>
            </a:r>
          </a:p>
          <a:p>
            <a:pPr>
              <a:buFontTx/>
              <a:buNone/>
              <a:defRPr/>
            </a:pPr>
            <a:endParaRPr lang="en-GB" dirty="0"/>
          </a:p>
          <a:p>
            <a:r>
              <a:rPr lang="en-US" b="1" dirty="0"/>
              <a:t>When asked about plants in the workplace, 97% of employees would like to have more plants</a:t>
            </a:r>
            <a:endParaRPr lang="en-US" dirty="0"/>
          </a:p>
          <a:p>
            <a:r>
              <a:rPr lang="en-US" dirty="0" err="1"/>
              <a:t>Husti</a:t>
            </a:r>
            <a:r>
              <a:rPr lang="en-US" dirty="0"/>
              <a:t>, A.M., I. Ciobanu, R. </a:t>
            </a:r>
            <a:r>
              <a:rPr lang="en-US" dirty="0" err="1"/>
              <a:t>Cicevan</a:t>
            </a:r>
            <a:r>
              <a:rPr lang="en-US" dirty="0"/>
              <a:t>, I. </a:t>
            </a:r>
            <a:r>
              <a:rPr lang="en-US" dirty="0" err="1"/>
              <a:t>Neacsu</a:t>
            </a:r>
            <a:r>
              <a:rPr lang="en-US" dirty="0"/>
              <a:t>, and M. Cantor. 2015. Image of ornamental plants in work </a:t>
            </a:r>
            <a:r>
              <a:rPr lang="en-US" dirty="0" err="1"/>
              <a:t>enviroments</a:t>
            </a:r>
            <a:r>
              <a:rPr lang="en-US" dirty="0"/>
              <a:t> and their effect on employees. Agricultura 95 (3-4): 3–4.</a:t>
            </a:r>
          </a:p>
          <a:p>
            <a:pPr>
              <a:buFontTx/>
              <a:buNone/>
              <a:defRPr/>
            </a:pPr>
            <a:endParaRPr lang="en-GB" dirty="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DC638D-5F24-412B-BFA6-B0FFDA820119}" type="slidenum">
              <a:rPr lang="en-GB"/>
              <a:pPr fontAlgn="base">
                <a:spcBef>
                  <a:spcPct val="0"/>
                </a:spcBef>
                <a:spcAft>
                  <a:spcPct val="0"/>
                </a:spcAft>
              </a:pPr>
              <a:t>32</a:t>
            </a:fld>
            <a:endParaRPr lang="en-GB"/>
          </a:p>
        </p:txBody>
      </p:sp>
      <p:sp>
        <p:nvSpPr>
          <p:cNvPr id="5" name="Date Placeholder 4"/>
          <p:cNvSpPr>
            <a:spLocks noGrp="1"/>
          </p:cNvSpPr>
          <p:nvPr>
            <p:ph type="dt" idx="10"/>
          </p:nvPr>
        </p:nvSpPr>
        <p:spPr/>
        <p:txBody>
          <a:bodyPr/>
          <a:lstStyle/>
          <a:p>
            <a:fld id="{3472629E-D80C-4A8D-A251-668E01142A81}"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Tree>
    <p:extLst>
      <p:ext uri="{BB962C8B-B14F-4D97-AF65-F5344CB8AC3E}">
        <p14:creationId xmlns:p14="http://schemas.microsoft.com/office/powerpoint/2010/main" val="865994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lvl="0"/>
            <a:r>
              <a:rPr lang="en-GB" dirty="0">
                <a:highlight>
                  <a:srgbClr val="FFFF00"/>
                </a:highlight>
              </a:rPr>
              <a:t>Biophilic design implemented in the workplace can reduce absenteeism, reduce complaints, improve productivity, and help enhance employee retention strategies. </a:t>
            </a:r>
          </a:p>
          <a:p>
            <a:pPr lvl="0"/>
            <a:endParaRPr lang="en-US" dirty="0"/>
          </a:p>
          <a:p>
            <a:pPr lvl="0"/>
            <a:r>
              <a:rPr lang="en-GB" dirty="0"/>
              <a:t>In 2020, the US Department of </a:t>
            </a:r>
            <a:r>
              <a:rPr lang="en-GB" dirty="0" err="1"/>
              <a:t>Labor</a:t>
            </a:r>
            <a:r>
              <a:rPr lang="en-GB" dirty="0"/>
              <a:t>* reported the following statistics:</a:t>
            </a:r>
          </a:p>
          <a:p>
            <a:pPr lvl="0"/>
            <a:endParaRPr lang="en-US" dirty="0"/>
          </a:p>
          <a:p>
            <a:pPr lvl="1"/>
            <a:r>
              <a:rPr lang="en-GB" dirty="0"/>
              <a:t>For the private and public sectors, an annual absenteeism rate of </a:t>
            </a:r>
            <a:r>
              <a:rPr lang="en-GB" dirty="0">
                <a:highlight>
                  <a:srgbClr val="FFFF00"/>
                </a:highlight>
              </a:rPr>
              <a:t>3% per employee</a:t>
            </a:r>
            <a:r>
              <a:rPr lang="en-GB" dirty="0"/>
              <a:t>—or 62 hours lost,</a:t>
            </a:r>
            <a:r>
              <a:rPr lang="en-GB" baseline="0" dirty="0"/>
              <a:t> </a:t>
            </a:r>
            <a:r>
              <a:rPr lang="en-GB" dirty="0"/>
              <a:t>per year, per employee.  </a:t>
            </a:r>
            <a:r>
              <a:rPr lang="en-GB" u="none" dirty="0"/>
              <a:t>Based on an average annual salary of $51,168, an employer will lose </a:t>
            </a:r>
            <a:r>
              <a:rPr lang="en-GB" dirty="0"/>
              <a:t>$1,535 per employee per year to employee absences. A company with 20 employees will lose $30,700 in salary costs. </a:t>
            </a:r>
          </a:p>
          <a:p>
            <a:pPr lvl="1"/>
            <a:endParaRPr lang="en-US" dirty="0"/>
          </a:p>
          <a:p>
            <a:pPr lvl="1"/>
            <a:r>
              <a:rPr lang="en-GB" dirty="0">
                <a:highlight>
                  <a:srgbClr val="FFFF00"/>
                </a:highlight>
              </a:rPr>
              <a:t>Efforts to reduce absenteeism by even a fraction of a percent through the implementation of biophilic design can yield substantial financial benefits for an organization.</a:t>
            </a:r>
          </a:p>
          <a:p>
            <a:pPr lvl="1"/>
            <a:endParaRPr lang="en-GB" dirty="0">
              <a:highlight>
                <a:srgbClr val="FFFF00"/>
              </a:highlight>
            </a:endParaRPr>
          </a:p>
          <a:p>
            <a:pPr lvl="1"/>
            <a:endParaRPr lang="en-GB" dirty="0">
              <a:highlight>
                <a:srgbClr val="FFFF00"/>
              </a:highlight>
            </a:endParaRPr>
          </a:p>
          <a:p>
            <a:pPr lvl="1"/>
            <a:r>
              <a:rPr lang="en-GB">
                <a:highlight>
                  <a:srgbClr val="FFFF00"/>
                </a:highlight>
              </a:rPr>
              <a:t>*https://www.bls.gov/cps/cpsaat47.htm</a:t>
            </a:r>
            <a:endParaRPr lang="en-GB" dirty="0">
              <a:highlight>
                <a:srgbClr val="FFFF00"/>
              </a:highlight>
            </a:endParaRPr>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333C5E-6A80-42D3-B7C0-FC8A480DB6B8}" type="slidenum">
              <a:rPr lang="en-GB"/>
              <a:pPr fontAlgn="base">
                <a:spcBef>
                  <a:spcPct val="0"/>
                </a:spcBef>
                <a:spcAft>
                  <a:spcPct val="0"/>
                </a:spcAft>
              </a:pPr>
              <a:t>33</a:t>
            </a:fld>
            <a:endParaRPr lang="en-GB"/>
          </a:p>
        </p:txBody>
      </p:sp>
      <p:sp>
        <p:nvSpPr>
          <p:cNvPr id="5" name="Date Placeholder 4"/>
          <p:cNvSpPr>
            <a:spLocks noGrp="1"/>
          </p:cNvSpPr>
          <p:nvPr>
            <p:ph type="dt" idx="10"/>
          </p:nvPr>
        </p:nvSpPr>
        <p:spPr/>
        <p:txBody>
          <a:bodyPr/>
          <a:lstStyle/>
          <a:p>
            <a:fld id="{9D4BBC0F-1FCB-4195-A289-6FF3B9D20817}"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
        <p:nvSpPr>
          <p:cNvPr id="2" name="Footer Placeholder 1">
            <a:extLst>
              <a:ext uri="{FF2B5EF4-FFF2-40B4-BE49-F238E27FC236}">
                <a16:creationId xmlns:a16="http://schemas.microsoft.com/office/drawing/2014/main" id="{A9299990-4037-4C54-AA81-979B86409201}"/>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323257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buFontTx/>
              <a:buNone/>
              <a:defRPr/>
            </a:pPr>
            <a:r>
              <a:rPr lang="en-GB" dirty="0"/>
              <a:t>The potential for building design to cut human resources costs is highlighted by a 2011 study of an administrative office building at the University of Oregon (</a:t>
            </a:r>
            <a:r>
              <a:rPr lang="en-GB" dirty="0" err="1"/>
              <a:t>Elzeyadi</a:t>
            </a:r>
            <a:r>
              <a:rPr lang="en-GB" dirty="0"/>
              <a:t>, 2011), in which:</a:t>
            </a:r>
          </a:p>
          <a:p>
            <a:pPr lvl="1">
              <a:buFont typeface="Arial" pitchFamily="34" charset="0"/>
              <a:buChar char="•"/>
              <a:defRPr/>
            </a:pPr>
            <a:r>
              <a:rPr lang="en-GB" dirty="0"/>
              <a:t>30% of the offices overlook trees and a manicured landscape to the north and west</a:t>
            </a:r>
          </a:p>
          <a:p>
            <a:pPr lvl="1">
              <a:buFont typeface="Arial" pitchFamily="34" charset="0"/>
              <a:buChar char="•"/>
              <a:defRPr/>
            </a:pPr>
            <a:r>
              <a:rPr lang="en-GB" dirty="0"/>
              <a:t>31% overlook a street, building and parking lot to the south and east</a:t>
            </a:r>
          </a:p>
          <a:p>
            <a:pPr lvl="1">
              <a:buFont typeface="Arial" pitchFamily="34" charset="0"/>
              <a:buChar char="•"/>
              <a:defRPr/>
            </a:pPr>
            <a:r>
              <a:rPr lang="en-GB" dirty="0"/>
              <a:t>39% of the offices are on the interior of the building, offering no outside view at all. </a:t>
            </a:r>
          </a:p>
          <a:p>
            <a:pPr lvl="1">
              <a:buFontTx/>
              <a:buNone/>
              <a:defRPr/>
            </a:pPr>
            <a:endParaRPr lang="en-GB" dirty="0"/>
          </a:p>
          <a:p>
            <a:pPr>
              <a:buFontTx/>
              <a:buNone/>
              <a:defRPr/>
            </a:pPr>
            <a:r>
              <a:rPr lang="en-GB" dirty="0"/>
              <a:t>When asked to rate scenes according to their preference, the building’s occupants heavily </a:t>
            </a:r>
            <a:r>
              <a:rPr lang="en-GB" dirty="0" err="1"/>
              <a:t>favored</a:t>
            </a:r>
            <a:r>
              <a:rPr lang="en-GB" dirty="0"/>
              <a:t> the vegetated views over the urban views, and either view over none at all. </a:t>
            </a:r>
          </a:p>
          <a:p>
            <a:pPr lvl="1">
              <a:buFont typeface="Arial" pitchFamily="34" charset="0"/>
              <a:buChar char="•"/>
              <a:defRPr/>
            </a:pPr>
            <a:r>
              <a:rPr lang="en-GB" dirty="0"/>
              <a:t>Views significantly affected worker’s levels of happiness, mood,</a:t>
            </a:r>
            <a:r>
              <a:rPr lang="en-GB" baseline="0" dirty="0"/>
              <a:t> and other </a:t>
            </a:r>
            <a:r>
              <a:rPr lang="en-GB" baseline="0" dirty="0" err="1"/>
              <a:t>behaviors</a:t>
            </a:r>
            <a:r>
              <a:rPr lang="en-GB" baseline="0" dirty="0"/>
              <a:t>.</a:t>
            </a:r>
            <a:endParaRPr lang="en-GB" dirty="0"/>
          </a:p>
          <a:p>
            <a:pPr lvl="1">
              <a:buFont typeface="Arial" pitchFamily="34" charset="0"/>
              <a:buChar char="•"/>
              <a:defRPr/>
            </a:pPr>
            <a:r>
              <a:rPr lang="en-GB" dirty="0"/>
              <a:t>The </a:t>
            </a:r>
            <a:r>
              <a:rPr lang="en-GB" b="1" dirty="0"/>
              <a:t>quality</a:t>
            </a:r>
            <a:r>
              <a:rPr lang="en-GB" dirty="0"/>
              <a:t> of the view from their office significantly affected how they behaved at work.</a:t>
            </a:r>
          </a:p>
          <a:p>
            <a:pPr lvl="1">
              <a:buFont typeface="Arial" pitchFamily="34" charset="0"/>
              <a:buChar char="•"/>
              <a:defRPr/>
            </a:pPr>
            <a:r>
              <a:rPr lang="en-GB" dirty="0"/>
              <a:t>Employees with external views of nature took an average of 57 hours of sick leave per year, compared with 68 hours per year of sick leave taken by employees with no view. </a:t>
            </a:r>
          </a:p>
          <a:p>
            <a:pPr lvl="1">
              <a:buFont typeface="Arial" pitchFamily="34" charset="0"/>
              <a:buChar char="•"/>
              <a:defRPr/>
            </a:pPr>
            <a:r>
              <a:rPr lang="en-GB" dirty="0"/>
              <a:t>When placed on a continuum, employees with an urban view ranked between the other two groups, in terms of both preference of view and sick days taken. </a:t>
            </a:r>
          </a:p>
          <a:p>
            <a:pPr>
              <a:buFontTx/>
              <a:buNone/>
              <a:defRPr/>
            </a:pPr>
            <a:endParaRPr lang="en-GB" dirty="0"/>
          </a:p>
          <a:p>
            <a:pPr>
              <a:buFontTx/>
              <a:buNone/>
              <a:defRPr/>
            </a:pPr>
            <a:r>
              <a:rPr lang="en-GB" dirty="0"/>
              <a:t>Architectural elements explained 10% of the variation in sick leave days taken, with the quality of a person’s view concluded to be the primary predictor of absenteeism. </a:t>
            </a:r>
          </a:p>
          <a:p>
            <a:pPr>
              <a:buFontTx/>
              <a:buNone/>
              <a:defRPr/>
            </a:pPr>
            <a:endParaRPr lang="en-GB" dirty="0"/>
          </a:p>
          <a:p>
            <a:pPr>
              <a:buFontTx/>
              <a:buNone/>
              <a:defRPr/>
            </a:pPr>
            <a:r>
              <a:rPr lang="en-GB" dirty="0"/>
              <a:t>Employees with better views were likely to spend more time at their desk, while those with urban or no views at all were more likely to spend their lunch breaks seeking spaces with more pleasing views. </a:t>
            </a:r>
          </a:p>
          <a:p>
            <a:pPr>
              <a:buFontTx/>
              <a:buNone/>
              <a:defRPr/>
            </a:pPr>
            <a:endParaRPr lang="en-GB" dirty="0"/>
          </a:p>
          <a:p>
            <a:pPr>
              <a:buFontTx/>
              <a:buNone/>
              <a:defRPr/>
            </a:pPr>
            <a:r>
              <a:rPr lang="en-GB" dirty="0"/>
              <a:t>These findings, taken together, indicate that people’s access to natural scenery is significantly correlated to their job satisfaction, health, and productivity.</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DC638D-5F24-412B-BFA6-B0FFDA820119}" type="slidenum">
              <a:rPr lang="en-GB"/>
              <a:pPr fontAlgn="base">
                <a:spcBef>
                  <a:spcPct val="0"/>
                </a:spcBef>
                <a:spcAft>
                  <a:spcPct val="0"/>
                </a:spcAft>
              </a:pPr>
              <a:t>34</a:t>
            </a:fld>
            <a:endParaRPr lang="en-GB"/>
          </a:p>
        </p:txBody>
      </p:sp>
      <p:sp>
        <p:nvSpPr>
          <p:cNvPr id="5" name="Date Placeholder 4"/>
          <p:cNvSpPr>
            <a:spLocks noGrp="1"/>
          </p:cNvSpPr>
          <p:nvPr>
            <p:ph type="dt" idx="10"/>
          </p:nvPr>
        </p:nvSpPr>
        <p:spPr/>
        <p:txBody>
          <a:bodyPr/>
          <a:lstStyle/>
          <a:p>
            <a:fld id="{C1F7AEEA-26F4-432D-8950-9B61AC708C0F}"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
        <p:nvSpPr>
          <p:cNvPr id="2" name="Footer Placeholder 1">
            <a:extLst>
              <a:ext uri="{FF2B5EF4-FFF2-40B4-BE49-F238E27FC236}">
                <a16:creationId xmlns:a16="http://schemas.microsoft.com/office/drawing/2014/main" id="{8EFF1B93-A26B-4267-AB1A-80DC231D2FC8}"/>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000889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buFontTx/>
              <a:buNone/>
            </a:pPr>
            <a:r>
              <a:rPr lang="en-GB" dirty="0" err="1"/>
              <a:t>Presenteeism</a:t>
            </a:r>
            <a:r>
              <a:rPr lang="en-GB" dirty="0"/>
              <a:t> describes the phenomenon in which workers clock in sick</a:t>
            </a:r>
            <a:r>
              <a:rPr lang="en-GB" baseline="0" dirty="0"/>
              <a:t> or are </a:t>
            </a:r>
            <a:r>
              <a:rPr lang="en-GB" dirty="0"/>
              <a:t>mentally removed from the workplace, causing </a:t>
            </a:r>
            <a:r>
              <a:rPr lang="en-GB" dirty="0" err="1"/>
              <a:t>labor</a:t>
            </a:r>
            <a:r>
              <a:rPr lang="en-GB" dirty="0"/>
              <a:t>-related financial losses for the company. </a:t>
            </a:r>
          </a:p>
          <a:p>
            <a:pPr>
              <a:spcBef>
                <a:spcPct val="0"/>
              </a:spcBef>
              <a:buFontTx/>
              <a:buNone/>
            </a:pPr>
            <a:endParaRPr lang="en-GB" dirty="0"/>
          </a:p>
          <a:p>
            <a:pPr>
              <a:spcBef>
                <a:spcPct val="0"/>
              </a:spcBef>
              <a:buFontTx/>
              <a:buNone/>
            </a:pPr>
            <a:r>
              <a:rPr lang="en-GB" dirty="0"/>
              <a:t>Lower productivity results from poor health, exhaustion, headaches, workplace epidemics, and injury.</a:t>
            </a:r>
            <a:r>
              <a:rPr lang="en-GB" baseline="0" dirty="0"/>
              <a:t> According to recent studies, </a:t>
            </a:r>
            <a:r>
              <a:rPr lang="en-GB" baseline="0" dirty="0" err="1"/>
              <a:t>presenteesim</a:t>
            </a:r>
            <a:r>
              <a:rPr lang="en-GB" baseline="0" dirty="0"/>
              <a:t> appears to be costing US employers more than </a:t>
            </a:r>
            <a:r>
              <a:rPr lang="en-GB" baseline="0" dirty="0" err="1"/>
              <a:t>absenteesim</a:t>
            </a:r>
            <a:r>
              <a:rPr lang="en-GB" baseline="0" dirty="0"/>
              <a:t>. </a:t>
            </a:r>
            <a:endParaRPr lang="en-GB" dirty="0"/>
          </a:p>
          <a:p>
            <a:pPr>
              <a:spcBef>
                <a:spcPct val="0"/>
              </a:spcBef>
              <a:buFontTx/>
              <a:buNone/>
            </a:pPr>
            <a:endParaRPr lang="en-GB" dirty="0"/>
          </a:p>
          <a:p>
            <a:pPr>
              <a:spcBef>
                <a:spcPct val="0"/>
              </a:spcBef>
              <a:buFontTx/>
              <a:buNone/>
            </a:pPr>
            <a:r>
              <a:rPr lang="en-GB" dirty="0"/>
              <a:t>Attention fatigue, a key problem associated with </a:t>
            </a:r>
            <a:r>
              <a:rPr lang="en-GB" dirty="0" err="1"/>
              <a:t>presenteeism</a:t>
            </a:r>
            <a:r>
              <a:rPr lang="en-GB" dirty="0"/>
              <a:t>, occurs in environments where focus upon a task is difficult, due to lack of stimuli or due to sensory overload from excessive stimuli. This causes stress to slow the heart and breath rates while simultaneously arousing digestion in an attempt to raise energy levels. The combination induces lowered concentration and decreased effectiveness (Maas, 2011). </a:t>
            </a:r>
          </a:p>
          <a:p>
            <a:pPr>
              <a:spcBef>
                <a:spcPct val="0"/>
              </a:spcBef>
              <a:buFontTx/>
              <a:buChar char="•"/>
            </a:pPr>
            <a:endParaRPr lang="en-GB" dirty="0"/>
          </a:p>
          <a:p>
            <a:pPr>
              <a:spcBef>
                <a:spcPct val="0"/>
              </a:spcBef>
              <a:buFontTx/>
              <a:buNone/>
            </a:pPr>
            <a:r>
              <a:rPr lang="en-GB" dirty="0" err="1"/>
              <a:t>Presenteeism</a:t>
            </a:r>
            <a:r>
              <a:rPr lang="en-GB" baseline="0" dirty="0"/>
              <a:t> c</a:t>
            </a:r>
            <a:r>
              <a:rPr lang="en-GB" dirty="0"/>
              <a:t>osts employers, per employee,</a:t>
            </a:r>
            <a:r>
              <a:rPr lang="en-GB" baseline="0" dirty="0"/>
              <a:t> per year,</a:t>
            </a:r>
            <a:r>
              <a:rPr lang="en-GB" dirty="0"/>
              <a:t> $938 in the private sector $1,250 in the public sector.  </a:t>
            </a:r>
          </a:p>
          <a:p>
            <a:pPr lvl="1">
              <a:spcBef>
                <a:spcPct val="0"/>
              </a:spcBef>
              <a:buFontTx/>
              <a:buChar char="•"/>
            </a:pPr>
            <a:r>
              <a:rPr lang="en-GB" dirty="0"/>
              <a:t>For a company with 100 employees, this equates to over $100,000 lost per year in unproductive time at work. </a:t>
            </a:r>
          </a:p>
          <a:p>
            <a:pPr lvl="1">
              <a:spcBef>
                <a:spcPct val="0"/>
              </a:spcBef>
              <a:buFontTx/>
              <a:buNone/>
            </a:pPr>
            <a:endParaRPr lang="en-GB" dirty="0"/>
          </a:p>
          <a:p>
            <a:pPr>
              <a:spcBef>
                <a:spcPct val="0"/>
              </a:spcBef>
              <a:buFontTx/>
              <a:buNone/>
            </a:pPr>
            <a:r>
              <a:rPr lang="en-GB" dirty="0"/>
              <a:t>We get bored with visually boring spaces. Rather than being a distraction, nature serves as a resource that renews our attention, reinstating our cognitive functioning. Providing access to natural day light, outdoor views, and natural ventilation can reduce eyestrain, relieve mental fatigue and return workers’ attention to their work.</a:t>
            </a:r>
          </a:p>
          <a:p>
            <a:pPr>
              <a:spcBef>
                <a:spcPct val="0"/>
              </a:spcBef>
              <a:buFontTx/>
              <a:buNone/>
            </a:pPr>
            <a:endParaRPr lang="en-GB" dirty="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0927ED-5613-4562-A869-7C63AB0D2F86}" type="slidenum">
              <a:rPr lang="en-GB"/>
              <a:pPr fontAlgn="base">
                <a:spcBef>
                  <a:spcPct val="0"/>
                </a:spcBef>
                <a:spcAft>
                  <a:spcPct val="0"/>
                </a:spcAft>
              </a:pPr>
              <a:t>35</a:t>
            </a:fld>
            <a:endParaRPr lang="en-GB"/>
          </a:p>
        </p:txBody>
      </p:sp>
      <p:sp>
        <p:nvSpPr>
          <p:cNvPr id="5" name="Date Placeholder 4"/>
          <p:cNvSpPr>
            <a:spLocks noGrp="1"/>
          </p:cNvSpPr>
          <p:nvPr>
            <p:ph type="dt" idx="10"/>
          </p:nvPr>
        </p:nvSpPr>
        <p:spPr/>
        <p:txBody>
          <a:bodyPr/>
          <a:lstStyle/>
          <a:p>
            <a:fld id="{4786F69D-644E-4D10-968F-08FBD856598B}"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
        <p:nvSpPr>
          <p:cNvPr id="2" name="Footer Placeholder 1">
            <a:extLst>
              <a:ext uri="{FF2B5EF4-FFF2-40B4-BE49-F238E27FC236}">
                <a16:creationId xmlns:a16="http://schemas.microsoft.com/office/drawing/2014/main" id="{8FEDE6D5-6432-458A-9FA7-951A04C4BBA7}"/>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760080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marL="0" lvl="1" defTabSz="995304">
              <a:spcBef>
                <a:spcPct val="0"/>
              </a:spcBef>
              <a:defRPr/>
            </a:pPr>
            <a:r>
              <a:rPr lang="en-GB" sz="1600" dirty="0"/>
              <a:t>Turning our attention to the health care industry, over fifty studies have been published that associate </a:t>
            </a:r>
            <a:r>
              <a:rPr lang="en-GB" sz="1600" dirty="0" err="1"/>
              <a:t>biophilic</a:t>
            </a:r>
            <a:r>
              <a:rPr lang="en-GB" sz="1600" dirty="0"/>
              <a:t> elements as the primary influences for faster recovery rates for patients, decreased dependency on medication, reduced staff and family stress, and improved emotional wellness.  </a:t>
            </a:r>
          </a:p>
          <a:p>
            <a:pPr>
              <a:spcBef>
                <a:spcPct val="0"/>
              </a:spcBef>
              <a:buFontTx/>
              <a:buNone/>
            </a:pPr>
            <a:endParaRPr lang="en-GB" sz="1600" dirty="0"/>
          </a:p>
          <a:p>
            <a:pPr defTabSz="995304">
              <a:spcBef>
                <a:spcPct val="0"/>
              </a:spcBef>
              <a:defRPr/>
            </a:pPr>
            <a:r>
              <a:rPr lang="en-GB" sz="1600" dirty="0"/>
              <a:t>In 2020, the United States spent $46 billion on healthcare construction (US Department of Commerce, 2020). </a:t>
            </a:r>
          </a:p>
          <a:p>
            <a:pPr>
              <a:spcBef>
                <a:spcPct val="0"/>
              </a:spcBef>
              <a:buFontTx/>
              <a:buNone/>
            </a:pPr>
            <a:endParaRPr lang="en-GB" sz="1600" dirty="0"/>
          </a:p>
          <a:p>
            <a:pPr marL="0" lvl="1" defTabSz="995304">
              <a:spcBef>
                <a:spcPct val="0"/>
              </a:spcBef>
              <a:defRPr/>
            </a:pPr>
            <a:r>
              <a:rPr lang="en-GB" sz="1600" dirty="0"/>
              <a:t>If </a:t>
            </a:r>
            <a:r>
              <a:rPr lang="en-GB" sz="1600" dirty="0" err="1"/>
              <a:t>biophilic</a:t>
            </a:r>
            <a:r>
              <a:rPr lang="en-GB" sz="1600" dirty="0"/>
              <a:t> design strategies, including access to nature and daylight, are considered during the design and construction phase, the potential exists to cut annual </a:t>
            </a:r>
            <a:r>
              <a:rPr lang="en-GB" sz="1600" b="1" dirty="0"/>
              <a:t>operational</a:t>
            </a:r>
            <a:r>
              <a:rPr lang="en-GB" sz="1600" dirty="0"/>
              <a:t> costs. These operational savings keep compounding over the service life span of the building.</a:t>
            </a:r>
          </a:p>
          <a:p>
            <a:pPr>
              <a:spcBef>
                <a:spcPct val="0"/>
              </a:spcBef>
              <a:buFontTx/>
              <a:buNone/>
            </a:pPr>
            <a:endParaRPr lang="en-GB" sz="1600" dirty="0"/>
          </a:p>
          <a:p>
            <a:pPr>
              <a:spcBef>
                <a:spcPct val="0"/>
              </a:spcBef>
              <a:buFontTx/>
              <a:buNone/>
            </a:pPr>
            <a:r>
              <a:rPr lang="en-GB" sz="1600" dirty="0"/>
              <a:t>Studies also show that incorporating even the smallest elements of biophilic design into facilities can reduce the cost of both patient care and staffing, while improving medical outcomes and medical staff mood. </a:t>
            </a:r>
          </a:p>
          <a:p>
            <a:pPr>
              <a:spcBef>
                <a:spcPct val="0"/>
              </a:spcBef>
              <a:buFontTx/>
              <a:buNone/>
            </a:pPr>
            <a:endParaRPr lang="en-GB" sz="1600" dirty="0"/>
          </a:p>
          <a:p>
            <a:pPr>
              <a:spcBef>
                <a:spcPct val="0"/>
              </a:spcBef>
              <a:buFontTx/>
              <a:buNone/>
            </a:pPr>
            <a:r>
              <a:rPr lang="en-GB" sz="1600" dirty="0"/>
              <a:t>Photo: </a:t>
            </a:r>
            <a:r>
              <a:rPr lang="en-US" sz="1600" dirty="0"/>
              <a:t>Thompson Peak Hospital Healing Garden. Scottsdale, Arizona. </a:t>
            </a:r>
            <a:r>
              <a:rPr lang="en-US" sz="1600" dirty="0" err="1"/>
              <a:t>Gensler</a:t>
            </a:r>
            <a:r>
              <a:rPr lang="en-US" sz="1600" dirty="0"/>
              <a:t>.</a:t>
            </a:r>
            <a:endParaRPr lang="en-GB" sz="1600" dirty="0"/>
          </a:p>
          <a:p>
            <a:pPr lvl="1">
              <a:spcBef>
                <a:spcPct val="0"/>
              </a:spcBef>
              <a:buFontTx/>
              <a:buNone/>
            </a:pPr>
            <a:endParaRPr lang="en-GB" dirty="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3CF825-804C-4B0A-A6F9-8EED74A30F0A}" type="slidenum">
              <a:rPr lang="en-GB"/>
              <a:pPr fontAlgn="base">
                <a:spcBef>
                  <a:spcPct val="0"/>
                </a:spcBef>
                <a:spcAft>
                  <a:spcPct val="0"/>
                </a:spcAft>
              </a:pPr>
              <a:t>36</a:t>
            </a:fld>
            <a:endParaRPr lang="en-GB"/>
          </a:p>
        </p:txBody>
      </p:sp>
      <p:sp>
        <p:nvSpPr>
          <p:cNvPr id="5" name="Date Placeholder 4"/>
          <p:cNvSpPr>
            <a:spLocks noGrp="1"/>
          </p:cNvSpPr>
          <p:nvPr>
            <p:ph type="dt" idx="10"/>
          </p:nvPr>
        </p:nvSpPr>
        <p:spPr/>
        <p:txBody>
          <a:bodyPr/>
          <a:lstStyle/>
          <a:p>
            <a:fld id="{0629A821-59B2-4FE4-BFF0-3A44D4E648C5}"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
        <p:nvSpPr>
          <p:cNvPr id="2" name="Footer Placeholder 1">
            <a:extLst>
              <a:ext uri="{FF2B5EF4-FFF2-40B4-BE49-F238E27FC236}">
                <a16:creationId xmlns:a16="http://schemas.microsoft.com/office/drawing/2014/main" id="{AF5D376F-3762-4116-9B6B-C732BEFA2DB4}"/>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49102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a:spcBef>
                <a:spcPct val="0"/>
              </a:spcBef>
              <a:buFontTx/>
              <a:buNone/>
            </a:pPr>
            <a:r>
              <a:rPr lang="en-GB" sz="1600" dirty="0"/>
              <a:t>In 1984, Roger Ulrich pioneered a seminal study to measure the influence of natural and urban scenes on patients recovering from gallbladder surgery. Some patients were provided with views to nature, whereas others looked at brick walls. </a:t>
            </a:r>
          </a:p>
          <a:p>
            <a:pPr>
              <a:spcBef>
                <a:spcPct val="0"/>
              </a:spcBef>
              <a:buFontTx/>
              <a:buNone/>
            </a:pPr>
            <a:endParaRPr lang="en-GB" sz="1600" dirty="0"/>
          </a:p>
          <a:p>
            <a:pPr>
              <a:spcBef>
                <a:spcPct val="0"/>
              </a:spcBef>
              <a:buFontTx/>
              <a:buNone/>
            </a:pPr>
            <a:r>
              <a:rPr lang="en-GB" sz="1600" dirty="0"/>
              <a:t>With all other variables equal, his findings revealed accelerated recovery rates and reduced stress for the patients who had views of nature. </a:t>
            </a:r>
          </a:p>
          <a:p>
            <a:pPr>
              <a:spcBef>
                <a:spcPct val="0"/>
              </a:spcBef>
              <a:buFontTx/>
              <a:buNone/>
            </a:pPr>
            <a:endParaRPr lang="en-GB" sz="1600" dirty="0"/>
          </a:p>
          <a:p>
            <a:pPr>
              <a:spcBef>
                <a:spcPct val="0"/>
              </a:spcBef>
              <a:buFontTx/>
              <a:buNone/>
            </a:pPr>
            <a:r>
              <a:rPr lang="en-GB" sz="1600" dirty="0"/>
              <a:t>He found that patients with a view to nature are more likely to experience hospital stays that are 8.5% shorter, with fewer negative observational comments from nurses...we want to avoid those...... and significantly less post-surgical pain medication.</a:t>
            </a:r>
          </a:p>
          <a:p>
            <a:pPr>
              <a:spcBef>
                <a:spcPct val="0"/>
              </a:spcBef>
              <a:buFontTx/>
              <a:buNone/>
            </a:pPr>
            <a:endParaRPr lang="en-GB" sz="1600" dirty="0"/>
          </a:p>
          <a:p>
            <a:pPr>
              <a:spcBef>
                <a:spcPct val="0"/>
              </a:spcBef>
              <a:buFontTx/>
              <a:buNone/>
            </a:pPr>
            <a:r>
              <a:rPr lang="en-GB" sz="1600" dirty="0"/>
              <a:t>If cost figures from the Agency for Healthcare Research and Quality are applied to the Ulrich study, the cost of patient care could have been reduced by over $11,700 if patients were released just one day sooner. </a:t>
            </a:r>
          </a:p>
          <a:p>
            <a:pPr>
              <a:spcBef>
                <a:spcPct val="0"/>
              </a:spcBef>
              <a:buFontTx/>
              <a:buNone/>
            </a:pPr>
            <a:endParaRPr lang="en-GB" sz="1600" dirty="0"/>
          </a:p>
          <a:p>
            <a:pPr defTabSz="995304">
              <a:spcBef>
                <a:spcPct val="0"/>
              </a:spcBef>
              <a:defRPr/>
            </a:pPr>
            <a:r>
              <a:rPr lang="en-GB" sz="1600" dirty="0"/>
              <a:t>Photo: Henry Ford Hospital, West Bloomfield, MI</a:t>
            </a:r>
          </a:p>
          <a:p>
            <a:pPr lvl="0">
              <a:spcBef>
                <a:spcPct val="0"/>
              </a:spcBef>
              <a:buFontTx/>
              <a:buNone/>
            </a:pPr>
            <a:endParaRPr lang="en-GB" dirty="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185050-D8B6-4EA3-85FE-0B90CC5AC233}" type="slidenum">
              <a:rPr lang="en-GB"/>
              <a:pPr fontAlgn="base">
                <a:spcBef>
                  <a:spcPct val="0"/>
                </a:spcBef>
                <a:spcAft>
                  <a:spcPct val="0"/>
                </a:spcAft>
              </a:pPr>
              <a:t>37</a:t>
            </a:fld>
            <a:endParaRPr lang="en-GB"/>
          </a:p>
        </p:txBody>
      </p:sp>
      <p:sp>
        <p:nvSpPr>
          <p:cNvPr id="5" name="Date Placeholder 4"/>
          <p:cNvSpPr>
            <a:spLocks noGrp="1"/>
          </p:cNvSpPr>
          <p:nvPr>
            <p:ph type="dt" idx="10"/>
          </p:nvPr>
        </p:nvSpPr>
        <p:spPr/>
        <p:txBody>
          <a:bodyPr/>
          <a:lstStyle/>
          <a:p>
            <a:fld id="{0D499096-3D15-4A9A-9229-8E50BCA3F26C}"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
        <p:nvSpPr>
          <p:cNvPr id="2" name="Footer Placeholder 1">
            <a:extLst>
              <a:ext uri="{FF2B5EF4-FFF2-40B4-BE49-F238E27FC236}">
                <a16:creationId xmlns:a16="http://schemas.microsoft.com/office/drawing/2014/main" id="{B3155865-0CDE-496A-9684-F4D6C10D2A1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89086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buFontTx/>
              <a:buNone/>
            </a:pPr>
            <a:r>
              <a:rPr lang="en-GB" sz="1600" dirty="0"/>
              <a:t>Addressing the psychological needs of patients, visitors and staff has economic benefits as well. </a:t>
            </a:r>
          </a:p>
          <a:p>
            <a:pPr>
              <a:spcBef>
                <a:spcPct val="0"/>
              </a:spcBef>
              <a:buFontTx/>
              <a:buNone/>
            </a:pPr>
            <a:endParaRPr lang="en-GB" sz="1600" dirty="0"/>
          </a:p>
          <a:p>
            <a:pPr defTabSz="995304">
              <a:spcBef>
                <a:spcPct val="0"/>
              </a:spcBef>
              <a:defRPr/>
            </a:pPr>
            <a:r>
              <a:rPr lang="en-GB" sz="1600" dirty="0"/>
              <a:t>Stress levels increase &lt;&lt;in patients, visitors and medical staff&gt;&gt; when there is high responsibility and low control.  This is a very common dynamic in our personal lives and institutional health care worlds. If you have ever has to await the diagnosis for a symptom that is “not well understood” or had to puzzle through the health insurance maze you have experienced this high consequences/low control phenomena. It is crazy making!</a:t>
            </a:r>
          </a:p>
          <a:p>
            <a:pPr defTabSz="995304">
              <a:spcBef>
                <a:spcPct val="0"/>
              </a:spcBef>
              <a:defRPr/>
            </a:pPr>
            <a:endParaRPr lang="en-GB" sz="1600" dirty="0"/>
          </a:p>
          <a:p>
            <a:pPr defTabSz="995304">
              <a:spcBef>
                <a:spcPct val="0"/>
              </a:spcBef>
              <a:defRPr/>
            </a:pPr>
            <a:r>
              <a:rPr lang="en-GB" sz="1600" dirty="0"/>
              <a:t>For health care providers, constant stress, in addition to damaging their own wellbeing, diminishes their alertness which can be crucial to the comfort and health of their patients.</a:t>
            </a:r>
          </a:p>
          <a:p>
            <a:pPr defTabSz="995304">
              <a:spcBef>
                <a:spcPct val="0"/>
              </a:spcBef>
              <a:defRPr/>
            </a:pPr>
            <a:endParaRPr lang="en-GB" sz="1600" dirty="0"/>
          </a:p>
          <a:p>
            <a:pPr defTabSz="995304">
              <a:spcBef>
                <a:spcPct val="0"/>
              </a:spcBef>
              <a:defRPr/>
            </a:pPr>
            <a:r>
              <a:rPr lang="en-GB" sz="1600" dirty="0"/>
              <a:t>The good news is that studies in horticulture therapy directly credit access to nature and daylight with reducing patient and staff stress, and increasing staff satisfaction, along with reducing patient medication use. (Sadler et al., 2008).</a:t>
            </a:r>
          </a:p>
          <a:p>
            <a:pPr>
              <a:spcBef>
                <a:spcPct val="0"/>
              </a:spcBef>
              <a:buFontTx/>
              <a:buNone/>
            </a:pPr>
            <a:endParaRPr lang="en-GB" dirty="0"/>
          </a:p>
          <a:p>
            <a:pPr>
              <a:spcBef>
                <a:spcPct val="0"/>
              </a:spcBef>
              <a:buFontTx/>
              <a:buNone/>
            </a:pPr>
            <a:endParaRPr lang="en-GB" dirty="0"/>
          </a:p>
          <a:p>
            <a:pPr>
              <a:spcBef>
                <a:spcPct val="0"/>
              </a:spcBef>
              <a:buFontTx/>
              <a:buNone/>
            </a:pPr>
            <a:endParaRPr lang="en-GB" dirty="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3B2ABF-B051-45E4-A3AB-9FE513BE89F2}" type="slidenum">
              <a:rPr lang="en-GB"/>
              <a:pPr fontAlgn="base">
                <a:spcBef>
                  <a:spcPct val="0"/>
                </a:spcBef>
                <a:spcAft>
                  <a:spcPct val="0"/>
                </a:spcAft>
              </a:pPr>
              <a:t>38</a:t>
            </a:fld>
            <a:endParaRPr lang="en-GB"/>
          </a:p>
        </p:txBody>
      </p:sp>
      <p:sp>
        <p:nvSpPr>
          <p:cNvPr id="5" name="Date Placeholder 4"/>
          <p:cNvSpPr>
            <a:spLocks noGrp="1"/>
          </p:cNvSpPr>
          <p:nvPr>
            <p:ph type="dt" idx="10"/>
          </p:nvPr>
        </p:nvSpPr>
        <p:spPr/>
        <p:txBody>
          <a:bodyPr/>
          <a:lstStyle/>
          <a:p>
            <a:fld id="{E8872AEF-220E-4015-B571-C50DF8279BEE}" type="datetime4">
              <a:rPr lang="en-GB" smtClean="0"/>
              <a:t>01 December 2021</a:t>
            </a:fld>
            <a:endParaRPr lang="en-GB"/>
          </a:p>
        </p:txBody>
      </p:sp>
      <p:sp>
        <p:nvSpPr>
          <p:cNvPr id="6" name="Header Placeholder 5"/>
          <p:cNvSpPr>
            <a:spLocks noGrp="1"/>
          </p:cNvSpPr>
          <p:nvPr>
            <p:ph type="hdr" sz="quarter" idx="11"/>
          </p:nvPr>
        </p:nvSpPr>
        <p:spPr/>
        <p:txBody>
          <a:bodyPr/>
          <a:lstStyle/>
          <a:p>
            <a:r>
              <a:rPr lang="en-US"/>
              <a:t>GPGB's Economics of Biophilic Design</a:t>
            </a:r>
            <a:endParaRPr lang="en-GB"/>
          </a:p>
        </p:txBody>
      </p:sp>
      <p:sp>
        <p:nvSpPr>
          <p:cNvPr id="2" name="Footer Placeholder 1">
            <a:extLst>
              <a:ext uri="{FF2B5EF4-FFF2-40B4-BE49-F238E27FC236}">
                <a16:creationId xmlns:a16="http://schemas.microsoft.com/office/drawing/2014/main" id="{E3247F45-9DCF-459A-9916-95CFB95B83A2}"/>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683601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Tx/>
              <a:buNone/>
            </a:pPr>
            <a:r>
              <a:rPr lang="en-GB" sz="1600" dirty="0"/>
              <a:t>Healing gardens are a biophilic design remedy rapidly being embraced by health care thought leaders like those who built the Henry Ford Hospital in West Bloomfield, MI pictured here.</a:t>
            </a:r>
          </a:p>
          <a:p>
            <a:pPr>
              <a:buFontTx/>
              <a:buNone/>
            </a:pPr>
            <a:endParaRPr lang="en-GB" sz="1600" dirty="0"/>
          </a:p>
          <a:p>
            <a:pPr>
              <a:buFontTx/>
              <a:buNone/>
            </a:pPr>
            <a:r>
              <a:rPr lang="en-GB" sz="1600" dirty="0"/>
              <a:t>These indoor and outdoor garden spaces have repeatedly been found to promote good health and act as a place of social connectivity for patients. </a:t>
            </a:r>
          </a:p>
          <a:p>
            <a:pPr>
              <a:buFontTx/>
              <a:buNone/>
            </a:pPr>
            <a:endParaRPr lang="en-GB" sz="1600" dirty="0"/>
          </a:p>
          <a:p>
            <a:pPr>
              <a:buFontTx/>
              <a:buNone/>
            </a:pPr>
            <a:r>
              <a:rPr lang="en-GB" sz="1600" dirty="0"/>
              <a:t>Research results include these:</a:t>
            </a:r>
          </a:p>
          <a:p>
            <a:pPr>
              <a:buFontTx/>
              <a:buNone/>
            </a:pPr>
            <a:endParaRPr lang="en-GB" sz="1600" dirty="0"/>
          </a:p>
          <a:p>
            <a:pPr lvl="1">
              <a:buFontTx/>
              <a:buNone/>
            </a:pPr>
            <a:r>
              <a:rPr lang="en-GB" sz="1600" dirty="0"/>
              <a:t>95% of people visiting patients, surveyed across four independent hospitals, reported feeling more relaxed, rejuvenated, and positive.  They also reported feeling more able to cope with the ongoing medical situation (Marcus &amp; Barnes, 1995). </a:t>
            </a:r>
          </a:p>
          <a:p>
            <a:pPr lvl="1">
              <a:buFontTx/>
              <a:buNone/>
            </a:pPr>
            <a:endParaRPr lang="en-GB" sz="1600" dirty="0"/>
          </a:p>
          <a:p>
            <a:pPr lvl="1">
              <a:buFontTx/>
              <a:buNone/>
            </a:pPr>
            <a:r>
              <a:rPr lang="en-GB" sz="1600" dirty="0"/>
              <a:t>Nurses and hospital staff reported feeling less anxiety and depression, and greater job satisfaction. They also reported faster recovery from stress and increased job performance.  </a:t>
            </a:r>
          </a:p>
          <a:p>
            <a:pPr lvl="1">
              <a:buFontTx/>
              <a:buNone/>
            </a:pPr>
            <a:endParaRPr lang="en-GB" sz="1600" dirty="0"/>
          </a:p>
          <a:p>
            <a:pPr lvl="0">
              <a:buFontTx/>
              <a:buNone/>
            </a:pPr>
            <a:r>
              <a:rPr lang="en-GB" sz="1600" dirty="0"/>
              <a:t>Photo: Henry Ford Hospital, West Bloomfield, MI</a:t>
            </a:r>
          </a:p>
        </p:txBody>
      </p:sp>
      <p:sp>
        <p:nvSpPr>
          <p:cNvPr id="4" name="Slide Number Placeholder 3"/>
          <p:cNvSpPr>
            <a:spLocks noGrp="1"/>
          </p:cNvSpPr>
          <p:nvPr>
            <p:ph type="sldNum" sz="quarter" idx="10"/>
          </p:nvPr>
        </p:nvSpPr>
        <p:spPr/>
        <p:txBody>
          <a:bodyPr/>
          <a:lstStyle/>
          <a:p>
            <a:fld id="{27428902-0C99-426D-82CC-55E90DDE7A17}" type="slidenum">
              <a:rPr lang="en-GB" smtClean="0"/>
              <a:pPr/>
              <a:t>39</a:t>
            </a:fld>
            <a:endParaRPr lang="en-GB"/>
          </a:p>
        </p:txBody>
      </p:sp>
      <p:sp>
        <p:nvSpPr>
          <p:cNvPr id="5" name="Date Placeholder 4"/>
          <p:cNvSpPr>
            <a:spLocks noGrp="1"/>
          </p:cNvSpPr>
          <p:nvPr>
            <p:ph type="dt" idx="11"/>
          </p:nvPr>
        </p:nvSpPr>
        <p:spPr/>
        <p:txBody>
          <a:bodyPr/>
          <a:lstStyle/>
          <a:p>
            <a:fld id="{FCCE8C9F-1713-490A-9E38-674559AD3F6E}"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9A5FE2B0-CC66-45F8-92C8-530FFB4C0840}"/>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8215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p:sp>
      <p:sp>
        <p:nvSpPr>
          <p:cNvPr id="29698" name="Rectangle 2"/>
          <p:cNvSpPr>
            <a:spLocks noGrp="1" noChangeArrowheads="1"/>
          </p:cNvSpPr>
          <p:nvPr>
            <p:ph type="body" idx="1"/>
          </p:nvPr>
        </p:nvSpPr>
        <p:spPr/>
        <p:txBody>
          <a:bodyPr/>
          <a:lstStyle/>
          <a:p>
            <a:pPr eaLnBrk="1">
              <a:defRPr/>
            </a:pPr>
            <a:r>
              <a:rPr lang="en-US" b="1" dirty="0">
                <a:ea typeface="ＭＳ Ｐゴシック" charset="0"/>
                <a:cs typeface="+mn-cs"/>
              </a:rPr>
              <a:t>Learning Objectives</a:t>
            </a:r>
          </a:p>
          <a:p>
            <a:pPr eaLnBrk="1">
              <a:defRPr/>
            </a:pPr>
            <a:endParaRPr lang="en-US" dirty="0">
              <a:ea typeface="ＭＳ Ｐゴシック" charset="0"/>
              <a:cs typeface="+mn-cs"/>
            </a:endParaRPr>
          </a:p>
          <a:p>
            <a:r>
              <a:rPr lang="en-GB" dirty="0"/>
              <a:t>#1: Participants will learn what recent science demonstrates regarding  human </a:t>
            </a:r>
            <a:r>
              <a:rPr lang="en-GB" dirty="0" err="1"/>
              <a:t>behavioral</a:t>
            </a:r>
            <a:r>
              <a:rPr lang="en-GB" dirty="0"/>
              <a:t> response to natural environments and stimuli. </a:t>
            </a:r>
          </a:p>
          <a:p>
            <a:r>
              <a:rPr lang="en-GB" dirty="0"/>
              <a:t>#2: Participants will learn to recognize </a:t>
            </a:r>
            <a:r>
              <a:rPr lang="en-GB" dirty="0" err="1"/>
              <a:t>biophilic</a:t>
            </a:r>
            <a:r>
              <a:rPr lang="en-GB" dirty="0"/>
              <a:t>  design patterns and elements. </a:t>
            </a:r>
          </a:p>
          <a:p>
            <a:r>
              <a:rPr lang="en-GB" dirty="0"/>
              <a:t>#3: Participants will learn how human responses to their environment are measured.</a:t>
            </a:r>
          </a:p>
          <a:p>
            <a:r>
              <a:rPr lang="en-GB" dirty="0"/>
              <a:t>#4: Participants will learn how </a:t>
            </a:r>
            <a:r>
              <a:rPr lang="en-GB" dirty="0" err="1"/>
              <a:t>biophilic</a:t>
            </a:r>
            <a:r>
              <a:rPr lang="en-GB" dirty="0"/>
              <a:t> design profoundly affects the well-being and overall profitability of humans in the modern built environment.</a:t>
            </a:r>
          </a:p>
          <a:p>
            <a:r>
              <a:rPr lang="en-GB" dirty="0"/>
              <a:t>#5: Participants will learn economic values assigned to incorporating </a:t>
            </a:r>
            <a:r>
              <a:rPr lang="en-GB" dirty="0" err="1"/>
              <a:t>biophilic</a:t>
            </a:r>
            <a:r>
              <a:rPr lang="en-GB" dirty="0"/>
              <a:t> design elements into the built environment.</a:t>
            </a:r>
          </a:p>
          <a:p>
            <a:pPr eaLnBrk="1">
              <a:defRPr/>
            </a:pPr>
            <a:endParaRPr lang="en-US" dirty="0">
              <a:ea typeface="ＭＳ Ｐゴシック" charset="0"/>
              <a:cs typeface="+mn-cs"/>
            </a:endParaRPr>
          </a:p>
        </p:txBody>
      </p:sp>
      <p:sp>
        <p:nvSpPr>
          <p:cNvPr id="5" name="Header Placeholder 4"/>
          <p:cNvSpPr>
            <a:spLocks noGrp="1"/>
          </p:cNvSpPr>
          <p:nvPr>
            <p:ph type="hdr" sz="quarter" idx="11"/>
          </p:nvPr>
        </p:nvSpPr>
        <p:spPr/>
        <p:txBody>
          <a:bodyPr/>
          <a:lstStyle/>
          <a:p>
            <a:r>
              <a:rPr lang="en-US"/>
              <a:t>Green Plants for Green Buildings; Economics of Biophilic Design - Complimentary Edition</a:t>
            </a:r>
            <a:endParaRPr lang="en-GB"/>
          </a:p>
        </p:txBody>
      </p:sp>
      <p:sp>
        <p:nvSpPr>
          <p:cNvPr id="2" name="Footer Placeholder 1">
            <a:extLst>
              <a:ext uri="{FF2B5EF4-FFF2-40B4-BE49-F238E27FC236}">
                <a16:creationId xmlns:a16="http://schemas.microsoft.com/office/drawing/2014/main" id="{966DC02E-A02A-4B9A-B0FE-EF33DC232D70}"/>
              </a:ext>
            </a:extLst>
          </p:cNvPr>
          <p:cNvSpPr>
            <a:spLocks noGrp="1"/>
          </p:cNvSpPr>
          <p:nvPr>
            <p:ph type="ftr" sz="quarter" idx="4"/>
          </p:nvPr>
        </p:nvSpPr>
        <p:spPr/>
        <p:txBody>
          <a:bodyPr/>
          <a:lstStyle/>
          <a:p>
            <a:r>
              <a:rPr lang="en-US"/>
              <a:t>J. Clancy, 2015; M. Golden, April 2020</a:t>
            </a:r>
            <a:endParaRPr lang="en-GB"/>
          </a:p>
        </p:txBody>
      </p:sp>
    </p:spTree>
    <p:extLst>
      <p:ext uri="{BB962C8B-B14F-4D97-AF65-F5344CB8AC3E}">
        <p14:creationId xmlns:p14="http://schemas.microsoft.com/office/powerpoint/2010/main" val="2455428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5304">
              <a:defRPr/>
            </a:pPr>
            <a:r>
              <a:rPr lang="en-GB" sz="1600" dirty="0"/>
              <a:t>174 patients being treated for bipolar disorder and depression were the focus of another study (</a:t>
            </a:r>
            <a:r>
              <a:rPr lang="en-GB" sz="1600" dirty="0" err="1"/>
              <a:t>Beauchemin</a:t>
            </a:r>
            <a:r>
              <a:rPr lang="en-GB" sz="1600" dirty="0"/>
              <a:t> &amp; Hays, 1996). Patients who were treated in rooms with natural daylight were discharged from the facility an average of 2.6 days earlier than the patients being treated in dully lit rooms. </a:t>
            </a:r>
            <a:endParaRPr lang="en-GB" sz="1600" strike="sngStrike" dirty="0"/>
          </a:p>
          <a:p>
            <a:pPr>
              <a:buFontTx/>
              <a:buNone/>
            </a:pPr>
            <a:endParaRPr lang="en-GB" sz="1600" dirty="0"/>
          </a:p>
          <a:p>
            <a:pPr lvl="0">
              <a:buFontTx/>
              <a:buNone/>
            </a:pPr>
            <a:r>
              <a:rPr lang="en-GB" sz="1600" dirty="0"/>
              <a:t>To assign this data economic significance, </a:t>
            </a:r>
            <a:r>
              <a:rPr lang="en-GB" sz="1600" dirty="0" err="1"/>
              <a:t>pharma</a:t>
            </a:r>
            <a:r>
              <a:rPr lang="en-GB" sz="1600" dirty="0"/>
              <a:t>-economists at the University of Texas estimate that the treatment of each case of bipolar disorder costs a minimum of $11,720 (Begley et al., 1998). </a:t>
            </a:r>
          </a:p>
          <a:p>
            <a:pPr lvl="0">
              <a:buFontTx/>
              <a:buNone/>
            </a:pPr>
            <a:endParaRPr lang="en-GB" sz="1600" dirty="0"/>
          </a:p>
          <a:p>
            <a:pPr lvl="0">
              <a:buFontTx/>
              <a:buNone/>
            </a:pPr>
            <a:r>
              <a:rPr lang="en-GB" sz="1600" dirty="0"/>
              <a:t>If one applies this cost to the context of the study, and if a fraction of this value was deducted because of reduced treatment time, $296,000 ($3,402 per patient) could have potentially been saved if the other 87 patients in this study also been released earlier as a result of recovering in naturally lit rooms.</a:t>
            </a:r>
          </a:p>
          <a:p>
            <a:pPr lvl="0">
              <a:buFontTx/>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40</a:t>
            </a:fld>
            <a:endParaRPr lang="en-GB"/>
          </a:p>
        </p:txBody>
      </p:sp>
      <p:sp>
        <p:nvSpPr>
          <p:cNvPr id="5" name="Date Placeholder 4"/>
          <p:cNvSpPr>
            <a:spLocks noGrp="1"/>
          </p:cNvSpPr>
          <p:nvPr>
            <p:ph type="dt" idx="11"/>
          </p:nvPr>
        </p:nvSpPr>
        <p:spPr/>
        <p:txBody>
          <a:bodyPr/>
          <a:lstStyle/>
          <a:p>
            <a:fld id="{8B98ACE7-40FA-4837-88BF-21BD70E4CEBC}"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89A89832-5327-456A-B596-FEE1142D0ABD}"/>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945067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Tx/>
              <a:buNone/>
            </a:pPr>
            <a:r>
              <a:rPr lang="en-GB" sz="1600" dirty="0"/>
              <a:t>The cost of medication in America has skyrocketed in the last fifty years.</a:t>
            </a:r>
          </a:p>
          <a:p>
            <a:pPr>
              <a:buFontTx/>
              <a:buNone/>
            </a:pPr>
            <a:endParaRPr lang="en-GB" sz="1600" dirty="0"/>
          </a:p>
          <a:p>
            <a:pPr marL="0" lvl="1" defTabSz="995304">
              <a:defRPr/>
            </a:pPr>
            <a:r>
              <a:rPr lang="en-GB" sz="1600" dirty="0"/>
              <a:t>More money per person is spent on healthcare in the United States than in any other country (WHO, 2009). </a:t>
            </a:r>
          </a:p>
          <a:p>
            <a:pPr marL="0" lvl="1" defTabSz="995304">
              <a:defRPr/>
            </a:pPr>
            <a:endParaRPr lang="en-GB" sz="1600" dirty="0"/>
          </a:p>
          <a:p>
            <a:pPr>
              <a:buFontTx/>
              <a:buNone/>
            </a:pPr>
            <a:r>
              <a:rPr lang="en-GB" sz="1600" dirty="0"/>
              <a:t>The United States collectively spent $3.8 trillion in healthcare costs, which equals more than 17% of the nation’s Gross Domestic Product (U.S. Department of Health &amp; Human Services, 2019).  </a:t>
            </a:r>
          </a:p>
          <a:p>
            <a:pPr>
              <a:buFontTx/>
              <a:buNone/>
            </a:pPr>
            <a:endParaRPr lang="en-GB" sz="1600" dirty="0"/>
          </a:p>
          <a:p>
            <a:pPr lvl="0">
              <a:buFontTx/>
              <a:buNone/>
            </a:pPr>
            <a:r>
              <a:rPr lang="en-GB" sz="1600" dirty="0"/>
              <a:t>In 2005, a study assessed the significance of sunlight in a hospital room on patients’ recovery. The study measured pain medication – the amount and the costs. </a:t>
            </a:r>
          </a:p>
          <a:p>
            <a:pPr lvl="0">
              <a:buFontTx/>
              <a:buNone/>
            </a:pPr>
            <a:endParaRPr lang="en-GB" sz="1600" dirty="0"/>
          </a:p>
          <a:p>
            <a:pPr lvl="0">
              <a:buFontTx/>
              <a:buNone/>
            </a:pPr>
            <a:r>
              <a:rPr lang="en-GB" sz="1600" dirty="0"/>
              <a:t>The study determined that patients exposed to greater doses of sunlight perceived less pain, took 22% less pain medications per hour, and accumulated 21% less in pain medication costs for the length of their stay (</a:t>
            </a:r>
            <a:r>
              <a:rPr lang="en-GB" sz="1600" dirty="0" err="1"/>
              <a:t>Walch</a:t>
            </a:r>
            <a:r>
              <a:rPr lang="en-GB" sz="1600" dirty="0"/>
              <a:t> et al., 2005). </a:t>
            </a:r>
          </a:p>
        </p:txBody>
      </p:sp>
      <p:sp>
        <p:nvSpPr>
          <p:cNvPr id="4" name="Slide Number Placeholder 3"/>
          <p:cNvSpPr>
            <a:spLocks noGrp="1"/>
          </p:cNvSpPr>
          <p:nvPr>
            <p:ph type="sldNum" sz="quarter" idx="10"/>
          </p:nvPr>
        </p:nvSpPr>
        <p:spPr/>
        <p:txBody>
          <a:bodyPr/>
          <a:lstStyle/>
          <a:p>
            <a:fld id="{27428902-0C99-426D-82CC-55E90DDE7A17}" type="slidenum">
              <a:rPr lang="en-GB" smtClean="0"/>
              <a:pPr/>
              <a:t>41</a:t>
            </a:fld>
            <a:endParaRPr lang="en-GB"/>
          </a:p>
        </p:txBody>
      </p:sp>
      <p:sp>
        <p:nvSpPr>
          <p:cNvPr id="5" name="Date Placeholder 4"/>
          <p:cNvSpPr>
            <a:spLocks noGrp="1"/>
          </p:cNvSpPr>
          <p:nvPr>
            <p:ph type="dt" idx="11"/>
          </p:nvPr>
        </p:nvSpPr>
        <p:spPr/>
        <p:txBody>
          <a:bodyPr/>
          <a:lstStyle/>
          <a:p>
            <a:fld id="{4369E0AB-0C84-4712-9FD5-BE913483AB90}"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AB321E66-968E-4CCA-9279-AAC33E4A319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953392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Tx/>
              <a:buNone/>
            </a:pPr>
            <a:r>
              <a:rPr lang="en-GB" sz="1600" dirty="0"/>
              <a:t>Moving on to the education sector, the classroom is perhaps the most influential environment outside the home where children will experience rapid brain development and expansion in social skills. It is critical to infuse these learning environments with as many positive attributes as possible. </a:t>
            </a:r>
          </a:p>
          <a:p>
            <a:pPr>
              <a:buFontTx/>
              <a:buNone/>
            </a:pPr>
            <a:endParaRPr lang="en-GB" sz="1600" dirty="0"/>
          </a:p>
          <a:p>
            <a:pPr lvl="0">
              <a:buFontTx/>
              <a:buNone/>
            </a:pPr>
            <a:r>
              <a:rPr lang="en-GB" sz="1600" dirty="0"/>
              <a:t>When children, just like adults, become engaged in nature, their neural mechanisms are allowed to rest and recover. </a:t>
            </a:r>
          </a:p>
          <a:p>
            <a:pPr lvl="0">
              <a:buFontTx/>
              <a:buNone/>
            </a:pPr>
            <a:endParaRPr lang="en-GB" sz="1600" dirty="0"/>
          </a:p>
          <a:p>
            <a:pPr lvl="0">
              <a:buFontTx/>
              <a:buNone/>
            </a:pPr>
            <a:r>
              <a:rPr lang="en-GB" sz="1600" dirty="0"/>
              <a:t>Attention restoration is critical for children in school.  Without it, students will increasingly respond to distracting stimuli, experience greater loss of focus, and have difficulty managing daily tasks (Wells &amp; Evans, 2003).</a:t>
            </a:r>
          </a:p>
          <a:p>
            <a:pPr>
              <a:buFontTx/>
              <a:buNone/>
            </a:pPr>
            <a:endParaRPr lang="en-GB" sz="1600" dirty="0"/>
          </a:p>
          <a:p>
            <a:pPr>
              <a:buFontTx/>
              <a:buNone/>
            </a:pPr>
            <a:r>
              <a:rPr lang="en-GB" sz="1600" dirty="0"/>
              <a:t>Current research shows that </a:t>
            </a:r>
            <a:r>
              <a:rPr lang="en-GB" sz="1600" dirty="0" err="1"/>
              <a:t>biophilic</a:t>
            </a:r>
            <a:r>
              <a:rPr lang="en-GB" sz="1600" dirty="0"/>
              <a:t> design implemented in the classroom can increase test scores, learning rates and improve mood. </a:t>
            </a:r>
          </a:p>
          <a:p>
            <a:pPr>
              <a:buFontTx/>
              <a:buNone/>
            </a:pPr>
            <a:endParaRPr lang="en-GB" sz="1600" dirty="0"/>
          </a:p>
          <a:p>
            <a:pPr defTabSz="995304">
              <a:defRPr/>
            </a:pPr>
            <a:r>
              <a:rPr lang="en-GB" sz="1600" dirty="0"/>
              <a:t>And that students who play in school yards that provide access to nature have been shown to experience improved mental restoration, and demonstrate better </a:t>
            </a:r>
            <a:r>
              <a:rPr lang="en-GB" sz="1600" dirty="0" err="1"/>
              <a:t>behavior</a:t>
            </a:r>
            <a:r>
              <a:rPr lang="en-GB" sz="1600" dirty="0"/>
              <a:t>, with enhanced focus. </a:t>
            </a:r>
          </a:p>
          <a:p>
            <a:pPr defTabSz="995304">
              <a:defRPr/>
            </a:pPr>
            <a:endParaRPr lang="en-GB" dirty="0"/>
          </a:p>
          <a:p>
            <a:pPr>
              <a:buFontTx/>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42</a:t>
            </a:fld>
            <a:endParaRPr lang="en-GB"/>
          </a:p>
        </p:txBody>
      </p:sp>
      <p:sp>
        <p:nvSpPr>
          <p:cNvPr id="5" name="Date Placeholder 4"/>
          <p:cNvSpPr>
            <a:spLocks noGrp="1"/>
          </p:cNvSpPr>
          <p:nvPr>
            <p:ph type="dt" idx="11"/>
          </p:nvPr>
        </p:nvSpPr>
        <p:spPr/>
        <p:txBody>
          <a:bodyPr/>
          <a:lstStyle/>
          <a:p>
            <a:fld id="{C7197DDD-7279-4DE9-AC6C-E564633CF297}"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E1591572-EC38-4047-99EA-C71E3A53CFAB}"/>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626541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sz="1600" dirty="0"/>
              <a:t>In studying daylight in classrooms, attendance was found to increase by 3.2 to 3.8 days/student/year when compared with attendance at non-</a:t>
            </a:r>
            <a:r>
              <a:rPr lang="en-GB" sz="1600" dirty="0" err="1"/>
              <a:t>daylit</a:t>
            </a:r>
            <a:r>
              <a:rPr lang="en-GB" sz="1600" dirty="0"/>
              <a:t> schools.</a:t>
            </a:r>
          </a:p>
          <a:p>
            <a:pPr>
              <a:buFontTx/>
              <a:buNone/>
            </a:pPr>
            <a:endParaRPr lang="en-GB" sz="1600" dirty="0"/>
          </a:p>
          <a:p>
            <a:pPr>
              <a:buFontTx/>
              <a:buNone/>
            </a:pPr>
            <a:r>
              <a:rPr lang="en-GB" sz="1600" dirty="0"/>
              <a:t>The research from multiple studies shows good day lighting “improves tests scores, reduces off-task </a:t>
            </a:r>
            <a:r>
              <a:rPr lang="en-GB" sz="1600" dirty="0" err="1"/>
              <a:t>behavior</a:t>
            </a:r>
            <a:r>
              <a:rPr lang="en-GB" sz="1600" dirty="0"/>
              <a:t>, and plays a significant role in the achievement of students” (Kats, 2006).</a:t>
            </a:r>
          </a:p>
          <a:p>
            <a:pPr>
              <a:buFontTx/>
              <a:buNone/>
            </a:pPr>
            <a:endParaRPr lang="en-GB" sz="1600" dirty="0"/>
          </a:p>
          <a:p>
            <a:pPr>
              <a:buFontTx/>
              <a:buNone/>
            </a:pPr>
            <a:r>
              <a:rPr lang="en-GB" sz="1600" dirty="0"/>
              <a:t>It was found to increase test scores between 5-14% and increase learning rates by a 20-26%. (</a:t>
            </a:r>
            <a:r>
              <a:rPr lang="en-GB" sz="1600" dirty="0" err="1"/>
              <a:t>Heschong</a:t>
            </a:r>
            <a:r>
              <a:rPr lang="en-GB" sz="1600" dirty="0"/>
              <a:t>, 1999). </a:t>
            </a:r>
          </a:p>
          <a:p>
            <a:pPr>
              <a:buFontTx/>
              <a:buNone/>
            </a:pPr>
            <a:endParaRPr lang="en-GB" sz="1600" dirty="0"/>
          </a:p>
          <a:p>
            <a:pPr>
              <a:buFontTx/>
              <a:buNone/>
            </a:pPr>
            <a:r>
              <a:rPr lang="en-GB" sz="1600" dirty="0"/>
              <a:t>The greatest improvements were seen in classrooms with both daylight and windows with direct views of nature. </a:t>
            </a:r>
          </a:p>
          <a:p>
            <a:pPr>
              <a:buFontTx/>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43</a:t>
            </a:fld>
            <a:endParaRPr lang="en-GB"/>
          </a:p>
        </p:txBody>
      </p:sp>
      <p:sp>
        <p:nvSpPr>
          <p:cNvPr id="5" name="Date Placeholder 4"/>
          <p:cNvSpPr>
            <a:spLocks noGrp="1"/>
          </p:cNvSpPr>
          <p:nvPr>
            <p:ph type="dt" idx="11"/>
          </p:nvPr>
        </p:nvSpPr>
        <p:spPr/>
        <p:txBody>
          <a:bodyPr/>
          <a:lstStyle/>
          <a:p>
            <a:fld id="{DAF2881D-9602-4BFC-8A02-65C47C78EA98}"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32B9F49D-D467-446F-A4EF-7D8F22A8E27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496243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95304">
              <a:defRPr/>
            </a:pPr>
            <a:r>
              <a:rPr lang="en-GB" dirty="0"/>
              <a:t>Annually the United States spends over $739 trillion dollars on elementary and secondary (K-12) education with the cost of averaging $14,439 per student (US Census Bureau, 2020).  Can the effectiveness of this public investment</a:t>
            </a:r>
            <a:r>
              <a:rPr lang="en-GB" baseline="0" dirty="0"/>
              <a:t> be increased? </a:t>
            </a:r>
          </a:p>
          <a:p>
            <a:pPr defTabSz="995304">
              <a:defRPr/>
            </a:pPr>
            <a:endParaRPr lang="en-GB" baseline="0" dirty="0"/>
          </a:p>
          <a:p>
            <a:pPr defTabSz="995304">
              <a:defRPr/>
            </a:pPr>
            <a:r>
              <a:rPr lang="en-GB" baseline="0" dirty="0"/>
              <a:t>The research results indicates the answer is “yes”. More students in class, more on task, progressing through their studies more quickly, testing higher.</a:t>
            </a:r>
            <a:endParaRPr lang="en-GB" dirty="0"/>
          </a:p>
          <a:p>
            <a:pPr>
              <a:buFontTx/>
              <a:buNone/>
            </a:pPr>
            <a:endParaRPr lang="en-GB" dirty="0"/>
          </a:p>
          <a:p>
            <a:pPr defTabSz="959297">
              <a:defRPr/>
            </a:pPr>
            <a:r>
              <a:rPr lang="en-US" baseline="0" dirty="0"/>
              <a:t>US Census Bureau, 2017—</a:t>
            </a:r>
          </a:p>
          <a:p>
            <a:pPr defTabSz="959297">
              <a:defRPr/>
            </a:pPr>
            <a:r>
              <a:rPr lang="en-US" u="sng" baseline="0" dirty="0">
                <a:highlight>
                  <a:srgbClr val="FFFF00"/>
                </a:highlight>
              </a:rPr>
              <a:t>Median earnings</a:t>
            </a:r>
            <a:r>
              <a:rPr lang="en-US" baseline="0" dirty="0">
                <a:highlight>
                  <a:srgbClr val="FFFF00"/>
                </a:highlight>
              </a:rPr>
              <a:t> of full-time worker 25 through 34 </a:t>
            </a:r>
            <a:r>
              <a:rPr lang="en-US" u="sng" baseline="0" dirty="0">
                <a:highlight>
                  <a:srgbClr val="FFFF00"/>
                </a:highlight>
              </a:rPr>
              <a:t>not</a:t>
            </a:r>
            <a:r>
              <a:rPr lang="en-US" baseline="0" dirty="0">
                <a:highlight>
                  <a:srgbClr val="FFFF00"/>
                </a:highlight>
              </a:rPr>
              <a:t> completing high school - $26,000</a:t>
            </a:r>
          </a:p>
          <a:p>
            <a:pPr defTabSz="959297">
              <a:defRPr/>
            </a:pPr>
            <a:r>
              <a:rPr lang="en-US" baseline="0" dirty="0">
                <a:highlight>
                  <a:srgbClr val="FFFF00"/>
                </a:highlight>
              </a:rPr>
              <a:t>Earnings of workers whose highest education level was high school completion - $32,000</a:t>
            </a:r>
          </a:p>
          <a:p>
            <a:pPr defTabSz="959297">
              <a:defRPr/>
            </a:pPr>
            <a:r>
              <a:rPr lang="en-US" baseline="0" dirty="0">
                <a:highlight>
                  <a:srgbClr val="FFFF00"/>
                </a:highlight>
              </a:rPr>
              <a:t>Associate’s degree - $39,000</a:t>
            </a:r>
          </a:p>
          <a:p>
            <a:pPr defTabSz="959297">
              <a:defRPr/>
            </a:pPr>
            <a:r>
              <a:rPr lang="en-US" baseline="0" dirty="0">
                <a:highlight>
                  <a:srgbClr val="FFFF00"/>
                </a:highlight>
              </a:rPr>
              <a:t>Bachelor’s or higher degree - $55,000, 2x</a:t>
            </a:r>
          </a:p>
          <a:p>
            <a:pPr defTabSz="959297">
              <a:defRPr/>
            </a:pPr>
            <a:endParaRPr lang="en-US" baseline="0" dirty="0">
              <a:highlight>
                <a:srgbClr val="FFFF00"/>
              </a:highlight>
            </a:endParaRPr>
          </a:p>
          <a:p>
            <a:pPr defTabSz="959297">
              <a:defRPr/>
            </a:pPr>
            <a:r>
              <a:rPr lang="en-US" baseline="0" dirty="0">
                <a:highlight>
                  <a:srgbClr val="FFFF00"/>
                </a:highlight>
              </a:rPr>
              <a:t>Unemployment rate for high school dropouts 6% higher than general population.</a:t>
            </a:r>
          </a:p>
          <a:p>
            <a:pPr defTabSz="959297">
              <a:defRPr/>
            </a:pPr>
            <a:endParaRPr lang="en-US" baseline="0" dirty="0">
              <a:highlight>
                <a:srgbClr val="FFFF00"/>
              </a:highlight>
            </a:endParaRPr>
          </a:p>
          <a:p>
            <a:pPr defTabSz="959297">
              <a:defRPr/>
            </a:pPr>
            <a:r>
              <a:rPr lang="en-US" baseline="0" dirty="0">
                <a:highlight>
                  <a:srgbClr val="FFFF00"/>
                </a:highlight>
              </a:rPr>
              <a:t>A single high school dropout costs the US economy approximately $272,000 over his or her lifetime in terms of</a:t>
            </a:r>
          </a:p>
          <a:p>
            <a:pPr marL="171400" indent="-171400" defTabSz="959297">
              <a:buFont typeface="Arial" panose="020B0604020202020204" pitchFamily="34" charset="0"/>
              <a:buChar char="•"/>
              <a:defRPr/>
            </a:pPr>
            <a:r>
              <a:rPr lang="en-US" baseline="0" dirty="0">
                <a:highlight>
                  <a:srgbClr val="FFFF00"/>
                </a:highlight>
              </a:rPr>
              <a:t>lower tax contributions,</a:t>
            </a:r>
          </a:p>
          <a:p>
            <a:pPr marL="171400" indent="-171400" defTabSz="959297">
              <a:buFont typeface="Arial" panose="020B0604020202020204" pitchFamily="34" charset="0"/>
              <a:buChar char="•"/>
              <a:defRPr/>
            </a:pPr>
            <a:r>
              <a:rPr lang="en-US" baseline="0" dirty="0">
                <a:highlight>
                  <a:srgbClr val="FFFF00"/>
                </a:highlight>
              </a:rPr>
              <a:t>higher reliance on Medicare and Medicaid</a:t>
            </a:r>
          </a:p>
          <a:p>
            <a:pPr marL="171400" indent="-171400" defTabSz="959297">
              <a:buFont typeface="Arial" panose="020B0604020202020204" pitchFamily="34" charset="0"/>
              <a:buChar char="•"/>
              <a:defRPr/>
            </a:pPr>
            <a:r>
              <a:rPr lang="en-US" dirty="0">
                <a:highlight>
                  <a:srgbClr val="FFFF00"/>
                </a:highlight>
              </a:rPr>
              <a:t>H</a:t>
            </a:r>
            <a:r>
              <a:rPr lang="en-US" baseline="0" dirty="0">
                <a:highlight>
                  <a:srgbClr val="FFFF00"/>
                </a:highlight>
              </a:rPr>
              <a:t>igher rates of criminal activity</a:t>
            </a:r>
          </a:p>
          <a:p>
            <a:pPr marL="171400" indent="-171400" defTabSz="959297">
              <a:buFont typeface="Arial" panose="020B0604020202020204" pitchFamily="34" charset="0"/>
              <a:buChar char="•"/>
              <a:defRPr/>
            </a:pPr>
            <a:r>
              <a:rPr lang="en-US" dirty="0">
                <a:highlight>
                  <a:srgbClr val="FFFF00"/>
                </a:highlight>
              </a:rPr>
              <a:t>H</a:t>
            </a:r>
            <a:r>
              <a:rPr lang="en-US" baseline="0" dirty="0">
                <a:highlight>
                  <a:srgbClr val="FFFF00"/>
                </a:highlight>
              </a:rPr>
              <a:t>igher reliance on welfare</a:t>
            </a:r>
            <a:endParaRPr lang="en-US" baseline="0" dirty="0"/>
          </a:p>
          <a:p>
            <a:pPr defTabSz="959297">
              <a:defRPr/>
            </a:pPr>
            <a:endParaRPr lang="en-US" baseline="0" dirty="0">
              <a:highlight>
                <a:srgbClr val="FFFF00"/>
              </a:highlight>
            </a:endParaRPr>
          </a:p>
          <a:p>
            <a:pPr defTabSz="959297">
              <a:defRPr/>
            </a:pPr>
            <a:r>
              <a:rPr lang="en-US" baseline="0" dirty="0"/>
              <a:t>National Center for Education Statistics, 2017</a:t>
            </a:r>
          </a:p>
          <a:p>
            <a:pPr defTabSz="959297">
              <a:defRPr/>
            </a:pPr>
            <a:endParaRPr lang="en-US" baseline="0" dirty="0"/>
          </a:p>
          <a:p>
            <a:pPr defTabSz="959297">
              <a:defRPr/>
            </a:pPr>
            <a:r>
              <a:rPr lang="en-GB" dirty="0">
                <a:highlight>
                  <a:srgbClr val="FFFF00"/>
                </a:highlight>
              </a:rPr>
              <a:t>Current research shows that biophilic design implemented in the classroom can increase test scores, increase learning rates, enhance focus and improve mood. ***</a:t>
            </a:r>
            <a:endParaRPr lang="en-US" baseline="0" dirty="0"/>
          </a:p>
          <a:p>
            <a:pPr>
              <a:buFontTx/>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44</a:t>
            </a:fld>
            <a:endParaRPr lang="en-GB"/>
          </a:p>
        </p:txBody>
      </p:sp>
      <p:sp>
        <p:nvSpPr>
          <p:cNvPr id="5" name="Date Placeholder 4"/>
          <p:cNvSpPr>
            <a:spLocks noGrp="1"/>
          </p:cNvSpPr>
          <p:nvPr>
            <p:ph type="dt" idx="11"/>
          </p:nvPr>
        </p:nvSpPr>
        <p:spPr/>
        <p:txBody>
          <a:bodyPr/>
          <a:lstStyle/>
          <a:p>
            <a:fld id="{C9A73038-5F6A-4C16-8E62-1DFA969CAA7F}"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4C0977C9-8A72-4FFD-BC97-6EE0BC443A2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284676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sz="1600" dirty="0"/>
              <a:t>In preparing for this presentation I read a study and I thought this would be fun to see if our group gets the same results as the researchers.</a:t>
            </a:r>
          </a:p>
          <a:p>
            <a:pPr>
              <a:buFont typeface="Arial" pitchFamily="34" charset="0"/>
              <a:buNone/>
            </a:pPr>
            <a:endParaRPr lang="en-GB" sz="1600" dirty="0"/>
          </a:p>
          <a:p>
            <a:pPr>
              <a:buFont typeface="Arial" pitchFamily="34" charset="0"/>
              <a:buNone/>
            </a:pPr>
            <a:r>
              <a:rPr lang="en-GB" sz="1600" dirty="0"/>
              <a:t>What I’d like to ask you to do is to take a moment to visualize your ideal grocery store. Close your eyes and visualize it. Then use the index cards if you still have them because they will be a handy way of “reporting the research results”. </a:t>
            </a:r>
          </a:p>
          <a:p>
            <a:pPr>
              <a:buFont typeface="Arial" pitchFamily="34" charset="0"/>
              <a:buNone/>
            </a:pPr>
            <a:endParaRPr lang="en-GB" sz="1600" dirty="0"/>
          </a:p>
          <a:p>
            <a:pPr>
              <a:buFont typeface="Arial" pitchFamily="34" charset="0"/>
              <a:buNone/>
            </a:pPr>
            <a:r>
              <a:rPr lang="en-GB" sz="1600" dirty="0"/>
              <a:t>After you have had a chance to express your thoughts on the cards I’ll invite a couple of you to share what your thoughts on your ideal grocery store. </a:t>
            </a:r>
          </a:p>
          <a:p>
            <a:pPr>
              <a:buFont typeface="Arial" pitchFamily="34" charset="0"/>
              <a:buNone/>
            </a:pPr>
            <a:endParaRPr lang="en-GB" sz="1600" dirty="0"/>
          </a:p>
          <a:p>
            <a:pPr>
              <a:buFont typeface="Arial" pitchFamily="34" charset="0"/>
              <a:buNone/>
            </a:pPr>
            <a:r>
              <a:rPr lang="en-GB" sz="1600" dirty="0"/>
              <a:t>And in exchange I’ve got a present for you. </a:t>
            </a:r>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45</a:t>
            </a:fld>
            <a:endParaRPr lang="en-GB"/>
          </a:p>
        </p:txBody>
      </p:sp>
      <p:sp>
        <p:nvSpPr>
          <p:cNvPr id="5" name="Date Placeholder 4"/>
          <p:cNvSpPr>
            <a:spLocks noGrp="1"/>
          </p:cNvSpPr>
          <p:nvPr>
            <p:ph type="dt" idx="11"/>
          </p:nvPr>
        </p:nvSpPr>
        <p:spPr/>
        <p:txBody>
          <a:bodyPr/>
          <a:lstStyle/>
          <a:p>
            <a:fld id="{79758D9D-4AA0-49F0-8F82-12062908734C}"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BDBF349B-D4BB-416B-AF7F-FD32D9BA8796}"/>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1365585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These</a:t>
            </a:r>
            <a:r>
              <a:rPr lang="en-GB" baseline="0" dirty="0"/>
              <a:t> days p</a:t>
            </a:r>
            <a:r>
              <a:rPr lang="en-GB" dirty="0"/>
              <a:t>eople spend a lot of time in retail areas; these are the places we</a:t>
            </a:r>
            <a:r>
              <a:rPr lang="en-GB" baseline="0" dirty="0"/>
              <a:t> buy our groceries there, catch up with friends, spend our lunch breaks, and shop for ourselves and others.</a:t>
            </a:r>
            <a:endParaRPr lang="en-GB" dirty="0"/>
          </a:p>
          <a:p>
            <a:pPr>
              <a:buFontTx/>
              <a:buNone/>
            </a:pPr>
            <a:endParaRPr lang="en-GB" dirty="0"/>
          </a:p>
          <a:p>
            <a:pPr>
              <a:buFontTx/>
              <a:buNone/>
            </a:pPr>
            <a:r>
              <a:rPr lang="en-GB" dirty="0"/>
              <a:t>The average American spends $12,990 in retail settings per year.</a:t>
            </a:r>
            <a:r>
              <a:rPr lang="en-GB" baseline="0" dirty="0"/>
              <a:t> </a:t>
            </a:r>
            <a:r>
              <a:rPr lang="en-GB" baseline="0" dirty="0" err="1"/>
              <a:t>B</a:t>
            </a:r>
            <a:r>
              <a:rPr lang="en-GB" dirty="0" err="1"/>
              <a:t>iophilic</a:t>
            </a:r>
            <a:r>
              <a:rPr lang="en-GB" dirty="0"/>
              <a:t> design strategies provide a way for this $3.9 trillion market</a:t>
            </a:r>
            <a:r>
              <a:rPr lang="en-GB" baseline="0" dirty="0"/>
              <a:t> to</a:t>
            </a:r>
            <a:r>
              <a:rPr lang="en-GB" dirty="0"/>
              <a:t> increase sales while providing a more enjoyable consumer experience. </a:t>
            </a:r>
          </a:p>
          <a:p>
            <a:pPr>
              <a:buFontTx/>
              <a:buNone/>
            </a:pPr>
            <a:endParaRPr lang="en-GB" dirty="0"/>
          </a:p>
          <a:p>
            <a:pPr>
              <a:buFontTx/>
              <a:buNone/>
            </a:pPr>
            <a:r>
              <a:rPr lang="en-GB" dirty="0"/>
              <a:t>A 2003 study revealed that </a:t>
            </a:r>
            <a:r>
              <a:rPr lang="en-GB" baseline="0" dirty="0"/>
              <a:t>10% of shoppers enter a store in a negative mood. (</a:t>
            </a:r>
            <a:r>
              <a:rPr lang="en-GB" i="1" baseline="0" dirty="0"/>
              <a:t>Negative affect: The dark side of retailing.)  </a:t>
            </a:r>
            <a:r>
              <a:rPr lang="en-GB" i="0" baseline="0" dirty="0"/>
              <a:t>Sometimes shopping activity is constrained by time or budget, which can make the shopping experience stressful and irritating, and leads to avoidance </a:t>
            </a:r>
            <a:r>
              <a:rPr lang="en-GB" i="0" baseline="0" dirty="0" err="1"/>
              <a:t>behavior</a:t>
            </a:r>
            <a:r>
              <a:rPr lang="en-GB" i="0" baseline="0" dirty="0"/>
              <a:t>. </a:t>
            </a:r>
            <a:r>
              <a:rPr lang="en-GB" i="1" baseline="0" dirty="0"/>
              <a:t>(The effects of urban retail greenery on consumer experience: Reviewing evidence from a restorative perspective.)</a:t>
            </a:r>
            <a:endParaRPr lang="en-GB" i="1" dirty="0"/>
          </a:p>
          <a:p>
            <a:pPr>
              <a:buFontTx/>
              <a:buNone/>
            </a:pPr>
            <a:endParaRPr lang="en-GB" dirty="0"/>
          </a:p>
          <a:p>
            <a:pPr defTabSz="995304">
              <a:defRPr/>
            </a:pPr>
            <a:r>
              <a:rPr lang="en-GB" dirty="0"/>
              <a:t>Retailers</a:t>
            </a:r>
            <a:r>
              <a:rPr lang="en-GB" baseline="0" dirty="0"/>
              <a:t> in malls and outdoor markets across the world, from suburban America, to central Istanbul, to Singapore, are using </a:t>
            </a:r>
            <a:r>
              <a:rPr lang="en-GB" baseline="0" dirty="0" err="1"/>
              <a:t>biophilic</a:t>
            </a:r>
            <a:r>
              <a:rPr lang="en-GB" baseline="0" dirty="0"/>
              <a:t> design to increase their customer’s comfort levels and sales.</a:t>
            </a:r>
          </a:p>
          <a:p>
            <a:pPr defTabSz="995304">
              <a:defRPr/>
            </a:pPr>
            <a:endParaRPr lang="en-GB" dirty="0"/>
          </a:p>
          <a:p>
            <a:pPr>
              <a:buFontTx/>
              <a:buNone/>
            </a:pPr>
            <a:r>
              <a:rPr lang="en-GB" dirty="0"/>
              <a:t>Greenery has a mitigating effect on stress, negative mood, and discomfort. The psychologically soothing and calming effect of nature has been used to draw shoppers into stores and boost sales, significantly improving profit margins for stores</a:t>
            </a:r>
            <a:r>
              <a:rPr lang="en-GB" baseline="0" dirty="0"/>
              <a:t> and property owners with </a:t>
            </a:r>
            <a:r>
              <a:rPr lang="en-GB" baseline="0" dirty="0" err="1"/>
              <a:t>biophilic</a:t>
            </a:r>
            <a:r>
              <a:rPr lang="en-GB" baseline="0" dirty="0"/>
              <a:t> elements com</a:t>
            </a:r>
            <a:r>
              <a:rPr lang="en-GB" dirty="0"/>
              <a:t>pared to those without.</a:t>
            </a:r>
          </a:p>
          <a:p>
            <a:pPr>
              <a:buFontTx/>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46</a:t>
            </a:fld>
            <a:endParaRPr lang="en-GB"/>
          </a:p>
        </p:txBody>
      </p:sp>
      <p:sp>
        <p:nvSpPr>
          <p:cNvPr id="5" name="Date Placeholder 4"/>
          <p:cNvSpPr>
            <a:spLocks noGrp="1"/>
          </p:cNvSpPr>
          <p:nvPr>
            <p:ph type="dt" idx="11"/>
          </p:nvPr>
        </p:nvSpPr>
        <p:spPr/>
        <p:txBody>
          <a:bodyPr/>
          <a:lstStyle/>
          <a:p>
            <a:fld id="{DE5CE0F1-4235-44ED-9932-90F1E495B335}"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2689B3CD-CDAA-40A3-B464-090506F9033C}"/>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601155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Tx/>
              <a:buNone/>
            </a:pPr>
            <a:r>
              <a:rPr lang="en-GB" sz="1600" dirty="0"/>
              <a:t>The research evidence demonstrates that consumers are likely to buy more merchandise in stores with natural vegetation. It is not a coincidence that store and mall layouts intentionally guide shoppers through a maze of products surrounded by strategically placed plants, trees, and skylights. These small yet powerful influences on consumers lead retail stakeholders to enjoy greater profits. (</a:t>
            </a:r>
            <a:r>
              <a:rPr lang="en-GB" sz="1600" dirty="0" err="1"/>
              <a:t>Joye</a:t>
            </a:r>
            <a:r>
              <a:rPr lang="en-GB" sz="1600" dirty="0"/>
              <a:t>, 2010). </a:t>
            </a:r>
          </a:p>
          <a:p>
            <a:pPr>
              <a:buFontTx/>
              <a:buNone/>
            </a:pPr>
            <a:endParaRPr lang="en-GB" sz="1600" dirty="0"/>
          </a:p>
          <a:p>
            <a:pPr>
              <a:buFontTx/>
              <a:buNone/>
            </a:pPr>
            <a:r>
              <a:rPr lang="en-GB" sz="1600" dirty="0"/>
              <a:t>Access to nature may take the form of integrating clustered trees, semi-open spaces, refuge from the sun, water features, multiple-view corridors, and high levels of visual access. This later, visual access from an elevated level, replicates the spatial configuration of the African savannah that I mentioned in Nature of the Space.</a:t>
            </a:r>
          </a:p>
          <a:p>
            <a:pPr>
              <a:buFontTx/>
              <a:buNone/>
            </a:pPr>
            <a:endParaRPr lang="en-GB" sz="1600" dirty="0"/>
          </a:p>
          <a:p>
            <a:pPr>
              <a:buFontTx/>
              <a:buNone/>
            </a:pPr>
            <a:r>
              <a:rPr lang="en-GB" sz="1600" dirty="0"/>
              <a:t>Think about the places you like to shop and I’ll bet there are some </a:t>
            </a:r>
            <a:r>
              <a:rPr lang="en-GB" sz="1600" dirty="0" err="1"/>
              <a:t>biophilic</a:t>
            </a:r>
            <a:r>
              <a:rPr lang="en-GB" sz="1600" dirty="0"/>
              <a:t> design elements there.</a:t>
            </a:r>
          </a:p>
          <a:p>
            <a:pPr>
              <a:buFontTx/>
              <a:buNone/>
            </a:pPr>
            <a:endParaRPr lang="en-GB" sz="1600" dirty="0"/>
          </a:p>
          <a:p>
            <a:pPr>
              <a:buFontTx/>
              <a:buNone/>
            </a:pPr>
            <a:r>
              <a:rPr lang="en-GB" sz="1600" dirty="0"/>
              <a:t>Daylight in the retail setting also offers an easy method for stores to dramatically boost their sales—simply by ensuring that natural light floods the retail floor space.</a:t>
            </a:r>
          </a:p>
          <a:p>
            <a:pPr>
              <a:buFontTx/>
              <a:buNone/>
            </a:pPr>
            <a:endParaRPr lang="en-GB" sz="1600" dirty="0"/>
          </a:p>
          <a:p>
            <a:pPr>
              <a:buFontTx/>
              <a:buNone/>
            </a:pPr>
            <a:r>
              <a:rPr lang="en-GB" sz="1600" dirty="0"/>
              <a:t>Non-</a:t>
            </a:r>
            <a:r>
              <a:rPr lang="en-GB" sz="1600" dirty="0" err="1"/>
              <a:t>skylit</a:t>
            </a:r>
            <a:r>
              <a:rPr lang="en-GB" sz="1600" dirty="0"/>
              <a:t> stores experienced a 15%-40% increase in gross sales after the installation of skylights. </a:t>
            </a:r>
          </a:p>
        </p:txBody>
      </p:sp>
      <p:sp>
        <p:nvSpPr>
          <p:cNvPr id="4" name="Slide Number Placeholder 3"/>
          <p:cNvSpPr>
            <a:spLocks noGrp="1"/>
          </p:cNvSpPr>
          <p:nvPr>
            <p:ph type="sldNum" sz="quarter" idx="10"/>
          </p:nvPr>
        </p:nvSpPr>
        <p:spPr/>
        <p:txBody>
          <a:bodyPr/>
          <a:lstStyle/>
          <a:p>
            <a:fld id="{27428902-0C99-426D-82CC-55E90DDE7A17}" type="slidenum">
              <a:rPr lang="en-GB" smtClean="0"/>
              <a:pPr/>
              <a:t>47</a:t>
            </a:fld>
            <a:endParaRPr lang="en-GB"/>
          </a:p>
        </p:txBody>
      </p:sp>
      <p:sp>
        <p:nvSpPr>
          <p:cNvPr id="5" name="Date Placeholder 4"/>
          <p:cNvSpPr>
            <a:spLocks noGrp="1"/>
          </p:cNvSpPr>
          <p:nvPr>
            <p:ph type="dt" idx="11"/>
          </p:nvPr>
        </p:nvSpPr>
        <p:spPr/>
        <p:txBody>
          <a:bodyPr/>
          <a:lstStyle/>
          <a:p>
            <a:fld id="{E531C848-0C16-4735-AB68-97AA7FAB5409}"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25C558A3-D8BF-4FEC-86CE-3322954E7796}"/>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9702907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In another study, when shown images of retail settings with greenery, respondents indicated that an acceptable price to pay was: </a:t>
            </a:r>
          </a:p>
          <a:p>
            <a:pPr>
              <a:buFontTx/>
              <a:buNone/>
            </a:pPr>
            <a:endParaRPr lang="en-GB" dirty="0"/>
          </a:p>
          <a:p>
            <a:pPr lvl="1">
              <a:buFontTx/>
              <a:buNone/>
            </a:pPr>
            <a:r>
              <a:rPr lang="en-GB" dirty="0"/>
              <a:t>20% more for an item in a</a:t>
            </a:r>
            <a:r>
              <a:rPr lang="en-GB" baseline="0" dirty="0"/>
              <a:t> </a:t>
            </a:r>
            <a:r>
              <a:rPr lang="en-GB" dirty="0"/>
              <a:t>convenient shopping venue (i.e. sandwich</a:t>
            </a:r>
            <a:r>
              <a:rPr lang="en-GB" baseline="0" dirty="0"/>
              <a:t> for lunch)</a:t>
            </a:r>
            <a:r>
              <a:rPr lang="en-GB" dirty="0"/>
              <a:t>; </a:t>
            </a:r>
          </a:p>
          <a:p>
            <a:pPr lvl="1">
              <a:buFontTx/>
              <a:buNone/>
            </a:pPr>
            <a:r>
              <a:rPr lang="en-GB" dirty="0"/>
              <a:t>25% more</a:t>
            </a:r>
            <a:r>
              <a:rPr lang="en-GB" baseline="0" dirty="0"/>
              <a:t> </a:t>
            </a:r>
            <a:r>
              <a:rPr lang="en-GB" dirty="0"/>
              <a:t>for general shopping item (i.e., a new jacket or watch); and </a:t>
            </a:r>
          </a:p>
          <a:p>
            <a:pPr lvl="1">
              <a:buFontTx/>
              <a:buNone/>
            </a:pPr>
            <a:r>
              <a:rPr lang="en-GB" dirty="0"/>
              <a:t>15% more for specialty shopping (i.e., a gift for a family member) (Wolf, 2005). </a:t>
            </a:r>
          </a:p>
          <a:p>
            <a:pPr lvl="1">
              <a:buFontTx/>
              <a:buNone/>
            </a:pPr>
            <a:endParaRPr lang="en-GB" dirty="0"/>
          </a:p>
          <a:p>
            <a:pPr lvl="1">
              <a:buFontTx/>
              <a:buNone/>
            </a:pPr>
            <a:r>
              <a:rPr lang="en-GB" dirty="0"/>
              <a:t>Photo: </a:t>
            </a:r>
            <a:r>
              <a:rPr lang="en-GB" baseline="0" dirty="0"/>
              <a:t> Janice Goodman, Cityscapes, Boston.</a:t>
            </a: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48</a:t>
            </a:fld>
            <a:endParaRPr lang="en-GB"/>
          </a:p>
        </p:txBody>
      </p:sp>
      <p:sp>
        <p:nvSpPr>
          <p:cNvPr id="5" name="Date Placeholder 4"/>
          <p:cNvSpPr>
            <a:spLocks noGrp="1"/>
          </p:cNvSpPr>
          <p:nvPr>
            <p:ph type="dt" idx="11"/>
          </p:nvPr>
        </p:nvSpPr>
        <p:spPr/>
        <p:txBody>
          <a:bodyPr/>
          <a:lstStyle/>
          <a:p>
            <a:fld id="{6514E843-38C5-40A9-B672-F865B7E14E18}"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BB239492-39C0-4A4F-A65A-B6124D64D130}"/>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195936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a 2003 study when customers were asked to imagine their</a:t>
            </a:r>
            <a:r>
              <a:rPr lang="en-US" baseline="0" dirty="0"/>
              <a:t> ideal food store, several groups spent more time describing their preferred shopping environment rather than the items they need to see in stock so that they could buy them.</a:t>
            </a:r>
          </a:p>
          <a:p>
            <a:endParaRPr lang="en-US" baseline="0" dirty="0"/>
          </a:p>
          <a:p>
            <a:r>
              <a:rPr lang="en-US" baseline="0" dirty="0"/>
              <a:t>They wanted to shop in “a spacious, bright, green, and nice atmosphere, with appropriate music in the background”. Subsequent studies found that shoppers were more inclined to enter a shopping mall when it contained vegetation and that “the presence of greenery led to higher exploration rates within the space.”</a:t>
            </a:r>
          </a:p>
          <a:p>
            <a:endParaRPr lang="en-US" baseline="0" dirty="0"/>
          </a:p>
          <a:p>
            <a:r>
              <a:rPr lang="en-US" baseline="0" dirty="0"/>
              <a:t>A third study found that “places with greenery are often regarded as destination places to be visited and enjoyed. As a result shoppers are prepared to travel farther, pay more for parking, pay more for the goods they buy, and stay longer in these locations than those without greenery.”</a:t>
            </a:r>
          </a:p>
          <a:p>
            <a:endParaRPr lang="en-US" baseline="0" dirty="0"/>
          </a:p>
          <a:p>
            <a:r>
              <a:rPr lang="en-US" baseline="0" dirty="0"/>
              <a:t>Add to this the information contained in a Natural Resources Defense Council report that “major urban quality upgrades can add 22% on average to rental rates for retail buildings.</a:t>
            </a:r>
          </a:p>
          <a:p>
            <a:endParaRPr lang="en-US" baseline="0" dirty="0"/>
          </a:p>
          <a:p>
            <a:r>
              <a:rPr lang="en-US" baseline="0" dirty="0"/>
              <a:t>Plus those working in the retail environments (customer sales associates, cashiers, hospitality, etc. ) experience the same wellbeing benefits of improved mood, focus and behavior and quicker recovery from stress when they have access to nature.  </a:t>
            </a:r>
          </a:p>
          <a:p>
            <a:endParaRPr lang="en-US" baseline="0" dirty="0"/>
          </a:p>
          <a:p>
            <a:pPr defTabSz="995304">
              <a:defRPr/>
            </a:pPr>
            <a:r>
              <a:rPr lang="en-US" sz="1400" dirty="0">
                <a:hlinkClick r:id="rId3"/>
              </a:rPr>
              <a:t>Photo: Apple Store at Union Square, Foster + Partners</a:t>
            </a:r>
            <a:r>
              <a:rPr lang="en-US" sz="1400" dirty="0"/>
              <a:t> by Nigel Young</a:t>
            </a:r>
          </a:p>
          <a:p>
            <a:endParaRPr lang="en-US"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49</a:t>
            </a:fld>
            <a:endParaRPr lang="en-GB"/>
          </a:p>
        </p:txBody>
      </p:sp>
      <p:sp>
        <p:nvSpPr>
          <p:cNvPr id="5" name="Date Placeholder 4"/>
          <p:cNvSpPr>
            <a:spLocks noGrp="1"/>
          </p:cNvSpPr>
          <p:nvPr>
            <p:ph type="dt" idx="11"/>
          </p:nvPr>
        </p:nvSpPr>
        <p:spPr/>
        <p:txBody>
          <a:bodyPr/>
          <a:lstStyle/>
          <a:p>
            <a:fld id="{364FCCA6-7008-4552-8EDD-2E7981ED3FC5}"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E8138116-97CD-4288-A3C1-7A7265A79F05}"/>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2357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05483">
              <a:defRPr/>
            </a:pPr>
            <a:r>
              <a:rPr lang="en-GB" i="1" dirty="0"/>
              <a:t>“Life around us exceeds in complexity and beauty more than anything else humanity is ever likely to encounter” </a:t>
            </a:r>
            <a:r>
              <a:rPr lang="en-GB" dirty="0"/>
              <a:t>– E.O. Wilson</a:t>
            </a:r>
          </a:p>
          <a:p>
            <a:endParaRPr lang="en-US"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5</a:t>
            </a:fld>
            <a:endParaRPr lang="en-GB"/>
          </a:p>
        </p:txBody>
      </p:sp>
      <p:sp>
        <p:nvSpPr>
          <p:cNvPr id="5" name="Date Placeholder 4"/>
          <p:cNvSpPr>
            <a:spLocks noGrp="1"/>
          </p:cNvSpPr>
          <p:nvPr>
            <p:ph type="dt" idx="11"/>
          </p:nvPr>
        </p:nvSpPr>
        <p:spPr/>
        <p:txBody>
          <a:bodyPr/>
          <a:lstStyle/>
          <a:p>
            <a:fld id="{1C67A3DE-A6EF-4BBA-B3A7-66C67A8799DE}"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976FD126-88C5-4F91-A25F-BAC2ED7BB409}"/>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904592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Tx/>
              <a:buNone/>
            </a:pPr>
            <a:r>
              <a:rPr lang="en-GB" sz="1600" dirty="0"/>
              <a:t>Urban communities are economic webs consisting of homes, commercial spaces, public buildings, transportation hubs and parks.</a:t>
            </a:r>
          </a:p>
          <a:p>
            <a:pPr>
              <a:buFontTx/>
              <a:buNone/>
            </a:pPr>
            <a:endParaRPr lang="en-GB" sz="1600" dirty="0"/>
          </a:p>
          <a:p>
            <a:pPr defTabSz="995304">
              <a:defRPr/>
            </a:pPr>
            <a:r>
              <a:rPr lang="en-GB" sz="1600" dirty="0"/>
              <a:t>Decades of research has been done on the affect access to nature has on a community. The research has looked at a variety of factors including </a:t>
            </a:r>
          </a:p>
          <a:p>
            <a:pPr defTabSz="995304">
              <a:defRPr/>
            </a:pPr>
            <a:r>
              <a:rPr lang="en-GB" sz="1600" dirty="0"/>
              <a:t>property values, </a:t>
            </a:r>
          </a:p>
          <a:p>
            <a:pPr defTabSz="995304">
              <a:defRPr/>
            </a:pPr>
            <a:r>
              <a:rPr lang="en-GB" sz="1600" dirty="0"/>
              <a:t>tourism (including visits to city parks and park buildings that drive collective wealth), </a:t>
            </a:r>
          </a:p>
          <a:p>
            <a:pPr defTabSz="995304">
              <a:defRPr/>
            </a:pPr>
            <a:r>
              <a:rPr lang="en-GB" sz="1600" dirty="0"/>
              <a:t>direct use (recreational opportunities within parks), </a:t>
            </a:r>
          </a:p>
          <a:p>
            <a:pPr defTabSz="995304">
              <a:defRPr/>
            </a:pPr>
            <a:r>
              <a:rPr lang="en-GB" sz="1600" dirty="0"/>
              <a:t>health (savings in medical costs due to increased physical and  mental health), </a:t>
            </a:r>
          </a:p>
          <a:p>
            <a:pPr defTabSz="995304">
              <a:defRPr/>
            </a:pPr>
            <a:r>
              <a:rPr lang="en-GB" sz="1600" dirty="0"/>
              <a:t>community cohesion (the avoidance of antisocial problems) </a:t>
            </a:r>
          </a:p>
          <a:p>
            <a:pPr defTabSz="995304">
              <a:defRPr/>
            </a:pPr>
            <a:endParaRPr lang="en-GB" sz="1600" dirty="0"/>
          </a:p>
          <a:p>
            <a:pPr defTabSz="995304">
              <a:defRPr/>
            </a:pPr>
            <a:r>
              <a:rPr lang="en-GB" sz="1600" dirty="0"/>
              <a:t>Based on this research and cost benefit analysis, we can quantify in dollars the importance of providing people with access to nature in the built environment and reveal the economic value of trees, parks, and other forms of nature in </a:t>
            </a:r>
            <a:r>
              <a:rPr lang="en-GB" sz="1600" dirty="0" err="1"/>
              <a:t>neighborhood</a:t>
            </a:r>
            <a:r>
              <a:rPr lang="en-GB" sz="1600" dirty="0"/>
              <a:t> design and urban planning.</a:t>
            </a:r>
          </a:p>
          <a:p>
            <a:pPr>
              <a:buFontTx/>
              <a:buNone/>
            </a:pPr>
            <a:endParaRPr lang="en-GB" dirty="0"/>
          </a:p>
          <a:p>
            <a:pPr>
              <a:buFontTx/>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50</a:t>
            </a:fld>
            <a:endParaRPr lang="en-GB"/>
          </a:p>
        </p:txBody>
      </p:sp>
      <p:sp>
        <p:nvSpPr>
          <p:cNvPr id="5" name="Date Placeholder 4"/>
          <p:cNvSpPr>
            <a:spLocks noGrp="1"/>
          </p:cNvSpPr>
          <p:nvPr>
            <p:ph type="dt" idx="11"/>
          </p:nvPr>
        </p:nvSpPr>
        <p:spPr/>
        <p:txBody>
          <a:bodyPr/>
          <a:lstStyle/>
          <a:p>
            <a:fld id="{62537B34-9A13-40C1-B3C6-889A389F9153}"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0C62D85C-4571-40C8-A87E-D5D37DE44B86}"/>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241410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1917" y="4588783"/>
            <a:ext cx="6290651" cy="4347264"/>
          </a:xfrm>
        </p:spPr>
        <p:txBody>
          <a:bodyPr>
            <a:noAutofit/>
          </a:bodyPr>
          <a:lstStyle/>
          <a:p>
            <a:pPr>
              <a:buFontTx/>
              <a:buNone/>
            </a:pPr>
            <a:r>
              <a:rPr lang="en-GB" sz="1500" dirty="0"/>
              <a:t>Across the US people are willing to pay more for good views of distance, views of water, and views of large trees. These economics are relatively easy to measure.</a:t>
            </a:r>
          </a:p>
          <a:p>
            <a:pPr>
              <a:buFontTx/>
              <a:buNone/>
            </a:pPr>
            <a:endParaRPr lang="en-GB" sz="1500" dirty="0"/>
          </a:p>
          <a:p>
            <a:pPr>
              <a:buFontTx/>
              <a:buNone/>
            </a:pPr>
            <a:r>
              <a:rPr lang="en-GB" sz="1500" dirty="0"/>
              <a:t>Multiple studies have reported the following: </a:t>
            </a:r>
          </a:p>
          <a:p>
            <a:pPr>
              <a:buFontTx/>
              <a:buNone/>
            </a:pPr>
            <a:endParaRPr lang="en-GB" sz="1500" dirty="0"/>
          </a:p>
          <a:p>
            <a:pPr lvl="1">
              <a:buFontTx/>
              <a:buNone/>
            </a:pPr>
            <a:r>
              <a:rPr lang="en-GB" sz="1500" dirty="0"/>
              <a:t>Good landscaping aesthetics coupled with large shade trees add an average of 7% to rental rates. </a:t>
            </a:r>
          </a:p>
          <a:p>
            <a:pPr lvl="1">
              <a:buFontTx/>
              <a:buNone/>
            </a:pPr>
            <a:endParaRPr lang="en-GB" sz="1500" dirty="0"/>
          </a:p>
          <a:p>
            <a:pPr lvl="1">
              <a:buFontTx/>
              <a:buNone/>
            </a:pPr>
            <a:r>
              <a:rPr lang="en-GB" sz="1500" dirty="0"/>
              <a:t>High quality landscaping increased the sale value of housing by 4-5% (Laverne &amp; </a:t>
            </a:r>
            <a:r>
              <a:rPr lang="en-GB" sz="1500" dirty="0" err="1"/>
              <a:t>Winson-Geideman</a:t>
            </a:r>
            <a:r>
              <a:rPr lang="en-GB" sz="1500" dirty="0"/>
              <a:t>, 2003). </a:t>
            </a:r>
          </a:p>
          <a:p>
            <a:pPr lvl="1">
              <a:buFontTx/>
              <a:buNone/>
            </a:pPr>
            <a:endParaRPr lang="en-GB" sz="1500" dirty="0"/>
          </a:p>
          <a:p>
            <a:pPr lvl="1">
              <a:buFontTx/>
              <a:buNone/>
            </a:pPr>
            <a:r>
              <a:rPr lang="en-GB" sz="1500" dirty="0"/>
              <a:t>People will pay up to 127% more for a property with a view to water such as a bay or lake (Benson et al., 1998). </a:t>
            </a:r>
          </a:p>
          <a:p>
            <a:pPr lvl="1">
              <a:buFontTx/>
              <a:buNone/>
            </a:pPr>
            <a:endParaRPr lang="en-GB" sz="1500" dirty="0"/>
          </a:p>
          <a:p>
            <a:pPr lvl="1">
              <a:buFontTx/>
              <a:buNone/>
            </a:pPr>
            <a:r>
              <a:rPr lang="en-GB" sz="1500" dirty="0"/>
              <a:t>People will pay a 5% premium for on properties within 500 feet of a park. </a:t>
            </a:r>
          </a:p>
          <a:p>
            <a:pPr lvl="1">
              <a:buFontTx/>
              <a:buNone/>
            </a:pPr>
            <a:endParaRPr lang="en-GB" sz="15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600" dirty="0"/>
              <a:t>People will pay up to 58% more for a property with a view to water and 127% more for a lakefront property (Benson et al., 1998). </a:t>
            </a:r>
          </a:p>
          <a:p>
            <a:pPr lvl="1">
              <a:buFontTx/>
              <a:buNone/>
            </a:pPr>
            <a:endParaRPr lang="en-GB" sz="1500" dirty="0"/>
          </a:p>
          <a:p>
            <a:pPr>
              <a:buFontTx/>
              <a:buNone/>
            </a:pPr>
            <a:r>
              <a:rPr lang="en-GB" sz="1500" dirty="0"/>
              <a:t>This is not an uncommon trend in the real estate market. People are willing to pay for nature, validating its consideration during a project’s design phase. </a:t>
            </a:r>
          </a:p>
        </p:txBody>
      </p:sp>
      <p:sp>
        <p:nvSpPr>
          <p:cNvPr id="4" name="Slide Number Placeholder 3"/>
          <p:cNvSpPr>
            <a:spLocks noGrp="1"/>
          </p:cNvSpPr>
          <p:nvPr>
            <p:ph type="sldNum" sz="quarter" idx="10"/>
          </p:nvPr>
        </p:nvSpPr>
        <p:spPr/>
        <p:txBody>
          <a:bodyPr/>
          <a:lstStyle/>
          <a:p>
            <a:fld id="{27428902-0C99-426D-82CC-55E90DDE7A17}" type="slidenum">
              <a:rPr lang="en-GB" smtClean="0"/>
              <a:pPr/>
              <a:t>51</a:t>
            </a:fld>
            <a:endParaRPr lang="en-GB"/>
          </a:p>
        </p:txBody>
      </p:sp>
      <p:sp>
        <p:nvSpPr>
          <p:cNvPr id="5" name="Date Placeholder 4"/>
          <p:cNvSpPr>
            <a:spLocks noGrp="1"/>
          </p:cNvSpPr>
          <p:nvPr>
            <p:ph type="dt" idx="11"/>
          </p:nvPr>
        </p:nvSpPr>
        <p:spPr/>
        <p:txBody>
          <a:bodyPr/>
          <a:lstStyle/>
          <a:p>
            <a:fld id="{FA6BD5F0-A924-492F-A92C-0A0A6098355C}"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Tree>
    <p:extLst>
      <p:ext uri="{BB962C8B-B14F-4D97-AF65-F5344CB8AC3E}">
        <p14:creationId xmlns:p14="http://schemas.microsoft.com/office/powerpoint/2010/main" val="42640970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95177">
              <a:defRPr/>
            </a:pPr>
            <a:r>
              <a:rPr lang="en-US" dirty="0"/>
              <a:t>Community</a:t>
            </a:r>
            <a:r>
              <a:rPr lang="en-US" baseline="0" dirty="0"/>
              <a:t> cohesion describes the feeling of closeness people have to their communities.</a:t>
            </a:r>
          </a:p>
          <a:p>
            <a:pPr>
              <a:buFontTx/>
              <a:buNone/>
            </a:pPr>
            <a:endParaRPr lang="en-GB" dirty="0"/>
          </a:p>
          <a:p>
            <a:pPr defTabSz="995177">
              <a:defRPr/>
            </a:pPr>
            <a:r>
              <a:rPr lang="en-GB" dirty="0"/>
              <a:t>Housing developments with large trees have been found to attract people to be outdoors,  engage with </a:t>
            </a:r>
            <a:r>
              <a:rPr lang="en-GB" dirty="0" err="1"/>
              <a:t>neighbors</a:t>
            </a:r>
            <a:r>
              <a:rPr lang="en-GB" dirty="0"/>
              <a:t>, and develop stronger social bonds (</a:t>
            </a:r>
            <a:r>
              <a:rPr lang="en-GB" dirty="0" err="1"/>
              <a:t>Heerwagen</a:t>
            </a:r>
            <a:r>
              <a:rPr lang="en-GB" dirty="0"/>
              <a:t>, 2006), which in lowers community tensions and aids social</a:t>
            </a:r>
            <a:r>
              <a:rPr lang="en-GB" baseline="0" dirty="0"/>
              <a:t> integration</a:t>
            </a:r>
            <a:r>
              <a:rPr lang="en-GB" dirty="0"/>
              <a:t>. </a:t>
            </a:r>
          </a:p>
          <a:p>
            <a:pPr defTabSz="995177">
              <a:defRPr/>
            </a:pPr>
            <a:endParaRPr lang="en-GB" dirty="0"/>
          </a:p>
          <a:p>
            <a:pPr>
              <a:buFontTx/>
              <a:buNone/>
            </a:pPr>
            <a:r>
              <a:rPr lang="en-GB" dirty="0"/>
              <a:t>To measure social capital in economic terms, one study showed the financial value of park-specific</a:t>
            </a:r>
            <a:r>
              <a:rPr lang="en-GB" baseline="0" dirty="0"/>
              <a:t> </a:t>
            </a:r>
            <a:r>
              <a:rPr lang="en-GB" dirty="0"/>
              <a:t>volunteerism by quantifying</a:t>
            </a:r>
            <a:r>
              <a:rPr lang="en-GB" baseline="0" dirty="0"/>
              <a:t> the</a:t>
            </a:r>
            <a:r>
              <a:rPr lang="en-GB" dirty="0"/>
              <a:t> monetary value of volunteer hours, which in Philadelphia with its abundant park space, yielded a community cohesion value of $8.6 million (</a:t>
            </a:r>
            <a:r>
              <a:rPr lang="en-GB" dirty="0" err="1"/>
              <a:t>Harnik</a:t>
            </a:r>
            <a:r>
              <a:rPr lang="en-GB" dirty="0"/>
              <a:t> &amp; </a:t>
            </a:r>
            <a:r>
              <a:rPr lang="en-GB" dirty="0" err="1"/>
              <a:t>Welle</a:t>
            </a:r>
            <a:r>
              <a:rPr lang="en-GB" dirty="0"/>
              <a:t>, 2009).</a:t>
            </a:r>
          </a:p>
          <a:p>
            <a:pPr>
              <a:buFontTx/>
              <a:buNone/>
            </a:pPr>
            <a:endParaRPr lang="en-GB" dirty="0"/>
          </a:p>
          <a:p>
            <a:r>
              <a:rPr lang="en-US" dirty="0"/>
              <a:t>For 2015 study, the researchers measured the relationships between exposure to nature, community cohesion and crime rates. They asked a group of 2,000 participants from various communities to report on their access to nature, the amount of time spent in nature, and how much nature they can see from their homes. These responses were then pooled to come up with a measure of the community’s exposure to nature. </a:t>
            </a:r>
          </a:p>
          <a:p>
            <a:endParaRPr lang="en-US" dirty="0"/>
          </a:p>
          <a:p>
            <a:r>
              <a:rPr lang="en-US" dirty="0"/>
              <a:t>The results were striking: Contact with nature appeared to have a significant effect on promoting community ties and reducing violence.</a:t>
            </a:r>
          </a:p>
          <a:p>
            <a:endParaRPr lang="en-US" dirty="0"/>
          </a:p>
          <a:p>
            <a:pPr>
              <a:buFontTx/>
              <a:buNone/>
            </a:pPr>
            <a:r>
              <a:rPr lang="en-US" dirty="0"/>
              <a:t>Controlling for other factors such as socioeconomic deprivation, population density and unemployment, exposure to nature accounted for a full 8 percent of variance in community cohesion — meaning that people felt closer to their communities. To put that in perspective, individual factors such as age, income and gender together accounted for only 3 percent of the variation. (</a:t>
            </a:r>
            <a:r>
              <a:rPr lang="en-US" dirty="0">
                <a:hlinkClick r:id="rId3"/>
              </a:rPr>
              <a:t>Weinstein</a:t>
            </a:r>
            <a:r>
              <a:rPr lang="en-US" dirty="0"/>
              <a:t>, 2015)</a:t>
            </a: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52</a:t>
            </a:fld>
            <a:endParaRPr lang="en-GB"/>
          </a:p>
        </p:txBody>
      </p:sp>
      <p:sp>
        <p:nvSpPr>
          <p:cNvPr id="5" name="Date Placeholder 4"/>
          <p:cNvSpPr>
            <a:spLocks noGrp="1"/>
          </p:cNvSpPr>
          <p:nvPr>
            <p:ph type="dt" idx="11"/>
          </p:nvPr>
        </p:nvSpPr>
        <p:spPr/>
        <p:txBody>
          <a:bodyPr/>
          <a:lstStyle/>
          <a:p>
            <a:fld id="{4B7B415B-15EA-44F7-ABA1-EA412DBF36B4}"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E874293C-F3C0-4660-B4B1-BDA23C6CD43B}"/>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507154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05401">
              <a:defRPr/>
            </a:pPr>
            <a:r>
              <a:rPr lang="en-GB" dirty="0"/>
              <a:t>Even in prison environments, nature’s calming influence reduces mental fatigue, depression, anxiety and outbursts of anger.</a:t>
            </a:r>
          </a:p>
          <a:p>
            <a:pPr defTabSz="1005401">
              <a:defRPr/>
            </a:pPr>
            <a:endParaRPr lang="en-GB" dirty="0"/>
          </a:p>
          <a:p>
            <a:pPr>
              <a:buFont typeface="Arial" pitchFamily="34" charset="0"/>
              <a:buNone/>
            </a:pPr>
            <a:r>
              <a:rPr lang="en-GB" dirty="0"/>
              <a:t>Prison inmates, after participating in gardening projects, have shown reduced hostility.</a:t>
            </a:r>
          </a:p>
          <a:p>
            <a:pPr>
              <a:buFont typeface="Arial" pitchFamily="34" charset="0"/>
              <a:buNone/>
            </a:pPr>
            <a:endParaRPr lang="en-GB" dirty="0"/>
          </a:p>
          <a:p>
            <a:pPr>
              <a:buFont typeface="Arial" pitchFamily="34" charset="0"/>
              <a:buNone/>
            </a:pPr>
            <a:r>
              <a:rPr lang="en-GB" dirty="0"/>
              <a:t>Looking at community violence and crime in Chicago, researchers conducted a study of 145 public housing residents with varying proximity to nature.   </a:t>
            </a:r>
          </a:p>
          <a:p>
            <a:pPr lvl="1">
              <a:buFont typeface="Arial" pitchFamily="34" charset="0"/>
              <a:buNone/>
            </a:pPr>
            <a:endParaRPr lang="en-GB" dirty="0"/>
          </a:p>
          <a:p>
            <a:pPr lvl="0">
              <a:buFont typeface="Arial" pitchFamily="34" charset="0"/>
              <a:buNone/>
            </a:pPr>
            <a:r>
              <a:rPr lang="en-GB" dirty="0"/>
              <a:t>Residents living in greener settings demonstrated higher scores in attention span and reliability. </a:t>
            </a:r>
          </a:p>
          <a:p>
            <a:pPr lvl="0">
              <a:buFont typeface="Arial" pitchFamily="34" charset="0"/>
              <a:buNone/>
            </a:pPr>
            <a:endParaRPr lang="en-GB" dirty="0"/>
          </a:p>
          <a:p>
            <a:pPr lvl="0">
              <a:buFont typeface="Arial" pitchFamily="34" charset="0"/>
              <a:buNone/>
            </a:pPr>
            <a:r>
              <a:rPr lang="en-GB" dirty="0"/>
              <a:t>Further, the study found that some types of domestic violence were 25% less prevalent in the greener housing developments (</a:t>
            </a:r>
            <a:r>
              <a:rPr lang="en-GB" dirty="0" err="1"/>
              <a:t>Kuo</a:t>
            </a:r>
            <a:r>
              <a:rPr lang="en-GB" dirty="0"/>
              <a:t> &amp; Sullivan, 2001a). </a:t>
            </a:r>
          </a:p>
          <a:p>
            <a:pPr lvl="0">
              <a:buFont typeface="Arial" pitchFamily="34" charset="0"/>
              <a:buNone/>
            </a:pPr>
            <a:endParaRPr lang="en-GB" dirty="0"/>
          </a:p>
          <a:p>
            <a:pPr lvl="0">
              <a:buFont typeface="Arial" pitchFamily="34" charset="0"/>
              <a:buNone/>
            </a:pPr>
            <a:r>
              <a:rPr lang="en-GB" dirty="0"/>
              <a:t>Another 2001 study reported 52% fewer felonies in the greener buildings, 7-8 % of which could be linked to increased access to nature (</a:t>
            </a:r>
            <a:r>
              <a:rPr lang="en-GB" dirty="0" err="1"/>
              <a:t>Kuo</a:t>
            </a:r>
            <a:r>
              <a:rPr lang="en-GB" dirty="0"/>
              <a:t> &amp; Sullivan, 2001b). </a:t>
            </a:r>
          </a:p>
          <a:p>
            <a:pPr lvl="0">
              <a:buFont typeface="Arial" pitchFamily="34" charset="0"/>
              <a:buNone/>
            </a:pPr>
            <a:endParaRPr lang="en-GB" dirty="0"/>
          </a:p>
          <a:p>
            <a:pPr lvl="0">
              <a:buFont typeface="Arial" pitchFamily="34" charset="0"/>
              <a:buNone/>
            </a:pPr>
            <a:r>
              <a:rPr lang="en-GB" dirty="0"/>
              <a:t>Applied across Chicago’s 12 family public housing developments, assuming that the rates of crime remain fairly consistent across each development, and assuming that each of these felonies resulted in arrest and incarceration, it is estimated that 52% fewer felonies results in a rough savings of $162,200 to the Illinois Department of Corrections each year (Chicago Housing Authority 2011, </a:t>
            </a:r>
            <a:r>
              <a:rPr lang="en-GB" dirty="0" err="1"/>
              <a:t>Durose</a:t>
            </a:r>
            <a:r>
              <a:rPr lang="en-GB" dirty="0"/>
              <a:t> &amp; </a:t>
            </a:r>
            <a:r>
              <a:rPr lang="en-GB" dirty="0" err="1"/>
              <a:t>Langan</a:t>
            </a:r>
            <a:r>
              <a:rPr lang="en-GB" dirty="0"/>
              <a:t> 2003). </a:t>
            </a:r>
          </a:p>
        </p:txBody>
      </p:sp>
      <p:sp>
        <p:nvSpPr>
          <p:cNvPr id="4" name="Slide Number Placeholder 3"/>
          <p:cNvSpPr>
            <a:spLocks noGrp="1"/>
          </p:cNvSpPr>
          <p:nvPr>
            <p:ph type="sldNum" sz="quarter" idx="10"/>
          </p:nvPr>
        </p:nvSpPr>
        <p:spPr/>
        <p:txBody>
          <a:bodyPr/>
          <a:lstStyle/>
          <a:p>
            <a:fld id="{27428902-0C99-426D-82CC-55E90DDE7A17}" type="slidenum">
              <a:rPr lang="en-GB" smtClean="0"/>
              <a:pPr/>
              <a:t>53</a:t>
            </a:fld>
            <a:endParaRPr lang="en-GB"/>
          </a:p>
        </p:txBody>
      </p:sp>
      <p:sp>
        <p:nvSpPr>
          <p:cNvPr id="5" name="Date Placeholder 4"/>
          <p:cNvSpPr>
            <a:spLocks noGrp="1"/>
          </p:cNvSpPr>
          <p:nvPr>
            <p:ph type="dt" idx="11"/>
          </p:nvPr>
        </p:nvSpPr>
        <p:spPr/>
        <p:txBody>
          <a:bodyPr/>
          <a:lstStyle/>
          <a:p>
            <a:fld id="{3F87F88C-A73E-41EA-B1DC-D0694052C50B}"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A4CCB989-28B8-4A9A-8330-A3BAC40ED148}"/>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679235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1005401">
              <a:defRPr/>
            </a:pPr>
            <a:r>
              <a:rPr lang="en-GB" sz="1600" dirty="0"/>
              <a:t>The many physical and mental health benefits that access to nature provides both adults and children have been described in earlier in this presentation. We’ve learned how nature helps the brain reset itself, how our blood pressure becomes stabilized, and our capacity for creative problem solving is restored.</a:t>
            </a:r>
          </a:p>
          <a:p>
            <a:pPr defTabSz="1005401">
              <a:defRPr/>
            </a:pPr>
            <a:endParaRPr lang="en-GB" sz="1600" dirty="0"/>
          </a:p>
          <a:p>
            <a:pPr defTabSz="1005401">
              <a:defRPr/>
            </a:pPr>
            <a:r>
              <a:rPr lang="en-GB" sz="1600" dirty="0"/>
              <a:t>In closing I’d like to take a closer look at how </a:t>
            </a:r>
            <a:r>
              <a:rPr lang="en-GB" sz="1600" dirty="0" err="1"/>
              <a:t>biophilic</a:t>
            </a:r>
            <a:r>
              <a:rPr lang="en-GB" sz="1600" dirty="0"/>
              <a:t> design can improve the lives of our youngest and most vulnerable human beings.</a:t>
            </a:r>
          </a:p>
          <a:p>
            <a:pPr defTabSz="1005401">
              <a:defRPr/>
            </a:pPr>
            <a:endParaRPr lang="en-GB" sz="1600" dirty="0"/>
          </a:p>
          <a:p>
            <a:pPr defTabSz="1005401">
              <a:defRPr/>
            </a:pPr>
            <a:r>
              <a:rPr lang="en-GB" sz="1600" dirty="0"/>
              <a:t>As adult role models and stewards of their world, it is incumbent upon us to provide growing children with environments that help them develop healthfully and meet their psychological needs.</a:t>
            </a:r>
          </a:p>
          <a:p>
            <a:pPr defTabSz="1005401">
              <a:defRPr/>
            </a:pPr>
            <a:endParaRPr lang="en-GB" sz="1600" dirty="0"/>
          </a:p>
          <a:p>
            <a:pPr lvl="0">
              <a:buFontTx/>
              <a:buNone/>
            </a:pPr>
            <a:r>
              <a:rPr lang="en-GB" sz="1600" dirty="0"/>
              <a:t>In a study of teenage girls, researchers found that those with green space immediately outside their homes demonstrated more self-discipline than those without, by a margin of 20%.  Self-discipline was measured as a function of concentrating, inhibiting initial impulses, and delaying gratification (Taylor et al., 2001). </a:t>
            </a:r>
          </a:p>
          <a:p>
            <a:pPr lvl="0">
              <a:buFontTx/>
              <a:buNone/>
            </a:pPr>
            <a:endParaRPr lang="en-GB" sz="1600" dirty="0"/>
          </a:p>
          <a:p>
            <a:pPr lvl="0">
              <a:buFontTx/>
              <a:buNone/>
            </a:pPr>
            <a:r>
              <a:rPr lang="en-GB" sz="1600" dirty="0"/>
              <a:t>Mastery of these personal skills often results in higher rates of professional, academic and personal success. </a:t>
            </a:r>
          </a:p>
          <a:p>
            <a:pPr lvl="0">
              <a:buFontTx/>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54</a:t>
            </a:fld>
            <a:endParaRPr lang="en-GB"/>
          </a:p>
        </p:txBody>
      </p:sp>
      <p:sp>
        <p:nvSpPr>
          <p:cNvPr id="5" name="Date Placeholder 4"/>
          <p:cNvSpPr>
            <a:spLocks noGrp="1"/>
          </p:cNvSpPr>
          <p:nvPr>
            <p:ph type="dt" idx="11"/>
          </p:nvPr>
        </p:nvSpPr>
        <p:spPr/>
        <p:txBody>
          <a:bodyPr/>
          <a:lstStyle/>
          <a:p>
            <a:fld id="{7FD08FF9-AB1C-4C38-A2AD-4A0BF71B403A}"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D4D32837-2A28-49B6-B707-43A85E8897F9}"/>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5537655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buFontTx/>
              <a:buNone/>
            </a:pPr>
            <a:r>
              <a:rPr lang="en-GB" sz="1500" dirty="0"/>
              <a:t>In one generation – just 30 years – kids are getting outdoors half as often as their parents, while child obesity rates have tripled and the use of Ritalin to address ADHD has skyrocketed.</a:t>
            </a:r>
          </a:p>
          <a:p>
            <a:pPr lvl="0">
              <a:buFontTx/>
              <a:buNone/>
            </a:pPr>
            <a:endParaRPr lang="en-GB" sz="1500" dirty="0"/>
          </a:p>
          <a:p>
            <a:pPr lvl="0">
              <a:buFontTx/>
              <a:buNone/>
            </a:pPr>
            <a:r>
              <a:rPr lang="en-GB" sz="1500" dirty="0"/>
              <a:t>Outdoor activities, rather than drug prescriptions, have been identified as a means of treatment for obesity and have been championed by medical professionals.  </a:t>
            </a:r>
          </a:p>
          <a:p>
            <a:pPr lvl="0">
              <a:buFontTx/>
              <a:buNone/>
            </a:pPr>
            <a:endParaRPr lang="en-GB" sz="1500" dirty="0"/>
          </a:p>
          <a:p>
            <a:pPr lvl="0">
              <a:buFontTx/>
              <a:buNone/>
            </a:pPr>
            <a:r>
              <a:rPr lang="en-GB" sz="1500" dirty="0"/>
              <a:t>10% of the nation’s medical costs (c.$150 billion) is attributed directly to obesity. $2,200 per person per year can be reduced if sedentary individuals become more physically active three or more days per week. </a:t>
            </a:r>
          </a:p>
          <a:p>
            <a:pPr lvl="0">
              <a:buFontTx/>
              <a:buNone/>
            </a:pPr>
            <a:endParaRPr lang="en-GB" sz="1500" dirty="0"/>
          </a:p>
          <a:p>
            <a:pPr lvl="0">
              <a:buFontTx/>
              <a:buNone/>
            </a:pPr>
            <a:r>
              <a:rPr lang="en-GB" sz="1500" dirty="0"/>
              <a:t>Nature has major implications for the way we treat for ADD and ADHD. Children with ADHD who take a 20-minute walk through a park are likely to exhibit significantly better concentration than by doing the same walk in a downtown area with no greenery. </a:t>
            </a:r>
          </a:p>
          <a:p>
            <a:pPr lvl="0">
              <a:buFontTx/>
              <a:buNone/>
            </a:pPr>
            <a:endParaRPr lang="en-GB" sz="1500" dirty="0"/>
          </a:p>
          <a:p>
            <a:pPr lvl="0">
              <a:buFontTx/>
              <a:buNone/>
            </a:pPr>
            <a:r>
              <a:rPr lang="en-GB" sz="1500" dirty="0"/>
              <a:t>If exposure to nature could be used as a way to minimize symptoms of ADD and ADHD in children, a 10% reduction in spending on this medication would result of savings of $228 million annually.</a:t>
            </a:r>
            <a:endParaRPr lang="en-US" sz="1500"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55</a:t>
            </a:fld>
            <a:endParaRPr lang="en-GB"/>
          </a:p>
        </p:txBody>
      </p:sp>
      <p:sp>
        <p:nvSpPr>
          <p:cNvPr id="5" name="Date Placeholder 4"/>
          <p:cNvSpPr>
            <a:spLocks noGrp="1"/>
          </p:cNvSpPr>
          <p:nvPr>
            <p:ph type="dt" idx="11"/>
          </p:nvPr>
        </p:nvSpPr>
        <p:spPr/>
        <p:txBody>
          <a:bodyPr/>
          <a:lstStyle/>
          <a:p>
            <a:fld id="{8BEBA520-25A0-480B-A5B6-960B09928293}"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337AB0DA-7874-42E9-9CD1-71D1FDD9C0F4}"/>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215946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few quick slides summarizing the previously discussed economic benefits of </a:t>
            </a:r>
            <a:r>
              <a:rPr lang="en-GB" dirty="0" err="1"/>
              <a:t>biophilic</a:t>
            </a:r>
            <a:r>
              <a:rPr lang="en-GB" dirty="0"/>
              <a:t> design</a:t>
            </a:r>
          </a:p>
        </p:txBody>
      </p:sp>
      <p:sp>
        <p:nvSpPr>
          <p:cNvPr id="4" name="Slide Number Placeholder 3"/>
          <p:cNvSpPr>
            <a:spLocks noGrp="1"/>
          </p:cNvSpPr>
          <p:nvPr>
            <p:ph type="sldNum" sz="quarter" idx="10"/>
          </p:nvPr>
        </p:nvSpPr>
        <p:spPr/>
        <p:txBody>
          <a:bodyPr/>
          <a:lstStyle/>
          <a:p>
            <a:fld id="{27428902-0C99-426D-82CC-55E90DDE7A17}" type="slidenum">
              <a:rPr lang="en-GB" smtClean="0"/>
              <a:pPr/>
              <a:t>56</a:t>
            </a:fld>
            <a:endParaRPr lang="en-GB"/>
          </a:p>
        </p:txBody>
      </p:sp>
      <p:sp>
        <p:nvSpPr>
          <p:cNvPr id="5" name="Date Placeholder 4"/>
          <p:cNvSpPr>
            <a:spLocks noGrp="1"/>
          </p:cNvSpPr>
          <p:nvPr>
            <p:ph type="dt" idx="11"/>
          </p:nvPr>
        </p:nvSpPr>
        <p:spPr/>
        <p:txBody>
          <a:bodyPr/>
          <a:lstStyle/>
          <a:p>
            <a:fld id="{830DCD4A-7D2D-4218-8986-E154020812D3}"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Tree>
    <p:extLst>
      <p:ext uri="{BB962C8B-B14F-4D97-AF65-F5344CB8AC3E}">
        <p14:creationId xmlns:p14="http://schemas.microsoft.com/office/powerpoint/2010/main" val="1786707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GPGB's Economics of Biophilic Design</a:t>
            </a:r>
            <a:endParaRPr lang="en-GB"/>
          </a:p>
        </p:txBody>
      </p:sp>
      <p:sp>
        <p:nvSpPr>
          <p:cNvPr id="5" name="Date Placeholder 4"/>
          <p:cNvSpPr>
            <a:spLocks noGrp="1"/>
          </p:cNvSpPr>
          <p:nvPr>
            <p:ph type="dt" idx="11"/>
          </p:nvPr>
        </p:nvSpPr>
        <p:spPr/>
        <p:txBody>
          <a:bodyPr/>
          <a:lstStyle/>
          <a:p>
            <a:fld id="{11DF3CC5-FF29-4668-B05F-9DDFC7184BA9}" type="datetime4">
              <a:rPr lang="en-GB" smtClean="0"/>
              <a:t>01 December 2021</a:t>
            </a:fld>
            <a:endParaRPr lang="en-GB"/>
          </a:p>
        </p:txBody>
      </p:sp>
      <p:sp>
        <p:nvSpPr>
          <p:cNvPr id="6" name="Slide Number Placeholder 5"/>
          <p:cNvSpPr>
            <a:spLocks noGrp="1"/>
          </p:cNvSpPr>
          <p:nvPr>
            <p:ph type="sldNum" sz="quarter" idx="12"/>
          </p:nvPr>
        </p:nvSpPr>
        <p:spPr/>
        <p:txBody>
          <a:bodyPr/>
          <a:lstStyle/>
          <a:p>
            <a:fld id="{27428902-0C99-426D-82CC-55E90DDE7A17}" type="slidenum">
              <a:rPr lang="en-GB" smtClean="0"/>
              <a:pPr/>
              <a:t>57</a:t>
            </a:fld>
            <a:endParaRPr lang="en-GB"/>
          </a:p>
        </p:txBody>
      </p:sp>
    </p:spTree>
    <p:extLst>
      <p:ext uri="{BB962C8B-B14F-4D97-AF65-F5344CB8AC3E}">
        <p14:creationId xmlns:p14="http://schemas.microsoft.com/office/powerpoint/2010/main" val="22012384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GPGB's Economics of Biophilic Design</a:t>
            </a:r>
            <a:endParaRPr lang="en-GB"/>
          </a:p>
        </p:txBody>
      </p:sp>
      <p:sp>
        <p:nvSpPr>
          <p:cNvPr id="5" name="Date Placeholder 4"/>
          <p:cNvSpPr>
            <a:spLocks noGrp="1"/>
          </p:cNvSpPr>
          <p:nvPr>
            <p:ph type="dt" idx="11"/>
          </p:nvPr>
        </p:nvSpPr>
        <p:spPr/>
        <p:txBody>
          <a:bodyPr/>
          <a:lstStyle/>
          <a:p>
            <a:fld id="{8778ABAF-85E2-4063-85CB-8EA44B273057}" type="datetime4">
              <a:rPr lang="en-GB" smtClean="0"/>
              <a:t>01 December 2021</a:t>
            </a:fld>
            <a:endParaRPr lang="en-GB"/>
          </a:p>
        </p:txBody>
      </p:sp>
      <p:sp>
        <p:nvSpPr>
          <p:cNvPr id="6" name="Slide Number Placeholder 5"/>
          <p:cNvSpPr>
            <a:spLocks noGrp="1"/>
          </p:cNvSpPr>
          <p:nvPr>
            <p:ph type="sldNum" sz="quarter" idx="12"/>
          </p:nvPr>
        </p:nvSpPr>
        <p:spPr/>
        <p:txBody>
          <a:bodyPr/>
          <a:lstStyle/>
          <a:p>
            <a:fld id="{27428902-0C99-426D-82CC-55E90DDE7A17}" type="slidenum">
              <a:rPr lang="en-GB" smtClean="0"/>
              <a:pPr/>
              <a:t>58</a:t>
            </a:fld>
            <a:endParaRPr lang="en-GB"/>
          </a:p>
        </p:txBody>
      </p:sp>
      <p:sp>
        <p:nvSpPr>
          <p:cNvPr id="7" name="Footer Placeholder 6">
            <a:extLst>
              <a:ext uri="{FF2B5EF4-FFF2-40B4-BE49-F238E27FC236}">
                <a16:creationId xmlns:a16="http://schemas.microsoft.com/office/drawing/2014/main" id="{6380DA4E-B27C-4F39-BB7B-5361ABC5C600}"/>
              </a:ext>
            </a:extLst>
          </p:cNvPr>
          <p:cNvSpPr>
            <a:spLocks noGrp="1"/>
          </p:cNvSpPr>
          <p:nvPr>
            <p:ph type="ftr" sz="quarter" idx="4"/>
          </p:nvPr>
        </p:nvSpPr>
        <p:spPr/>
        <p:txBody>
          <a:bodyPr/>
          <a:lstStyle/>
          <a:p>
            <a:r>
              <a:rPr lang="en-US"/>
              <a:t>Economics of Biophilic Design -May 2018 edition</a:t>
            </a:r>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GPGB's Economics of Biophilic Design</a:t>
            </a:r>
            <a:endParaRPr lang="en-GB"/>
          </a:p>
        </p:txBody>
      </p:sp>
      <p:sp>
        <p:nvSpPr>
          <p:cNvPr id="5" name="Date Placeholder 4"/>
          <p:cNvSpPr>
            <a:spLocks noGrp="1"/>
          </p:cNvSpPr>
          <p:nvPr>
            <p:ph type="dt" idx="11"/>
          </p:nvPr>
        </p:nvSpPr>
        <p:spPr/>
        <p:txBody>
          <a:bodyPr/>
          <a:lstStyle/>
          <a:p>
            <a:fld id="{71B52CF8-4328-4EC1-AA8C-42DD937FB4D9}" type="datetime4">
              <a:rPr lang="en-GB" smtClean="0"/>
              <a:t>01 December 2021</a:t>
            </a:fld>
            <a:endParaRPr lang="en-GB"/>
          </a:p>
        </p:txBody>
      </p:sp>
      <p:sp>
        <p:nvSpPr>
          <p:cNvPr id="6" name="Slide Number Placeholder 5"/>
          <p:cNvSpPr>
            <a:spLocks noGrp="1"/>
          </p:cNvSpPr>
          <p:nvPr>
            <p:ph type="sldNum" sz="quarter" idx="12"/>
          </p:nvPr>
        </p:nvSpPr>
        <p:spPr/>
        <p:txBody>
          <a:bodyPr/>
          <a:lstStyle/>
          <a:p>
            <a:fld id="{27428902-0C99-426D-82CC-55E90DDE7A17}" type="slidenum">
              <a:rPr lang="en-GB" smtClean="0"/>
              <a:pPr/>
              <a:t>59</a:t>
            </a:fld>
            <a:endParaRPr lang="en-GB"/>
          </a:p>
        </p:txBody>
      </p:sp>
      <p:sp>
        <p:nvSpPr>
          <p:cNvPr id="7" name="Footer Placeholder 6">
            <a:extLst>
              <a:ext uri="{FF2B5EF4-FFF2-40B4-BE49-F238E27FC236}">
                <a16:creationId xmlns:a16="http://schemas.microsoft.com/office/drawing/2014/main" id="{869965BA-54B8-461F-8AD7-DC783AF1381A}"/>
              </a:ext>
            </a:extLst>
          </p:cNvPr>
          <p:cNvSpPr>
            <a:spLocks noGrp="1"/>
          </p:cNvSpPr>
          <p:nvPr>
            <p:ph type="ftr" sz="quarter" idx="4"/>
          </p:nvPr>
        </p:nvSpPr>
        <p:spPr/>
        <p:txBody>
          <a:bodyPr/>
          <a:lstStyle/>
          <a:p>
            <a:r>
              <a:rPr lang="en-US"/>
              <a:t>Economics of Biophilic Design -May 2018 edition</a:t>
            </a:r>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5177">
              <a:buFont typeface="Arial" pitchFamily="34" charset="0"/>
              <a:buChar char="•"/>
              <a:defRPr/>
            </a:pPr>
            <a:r>
              <a:rPr lang="en-GB" dirty="0" err="1"/>
              <a:t>Biophilia</a:t>
            </a:r>
            <a:r>
              <a:rPr lang="en-GB" dirty="0"/>
              <a:t> when translated from Latin means “love of life or living systems”. </a:t>
            </a:r>
          </a:p>
          <a:p>
            <a:pPr defTabSz="995177">
              <a:buFont typeface="Arial" pitchFamily="34" charset="0"/>
              <a:buChar char="•"/>
              <a:defRPr/>
            </a:pPr>
            <a:endParaRPr lang="en-GB" dirty="0"/>
          </a:p>
          <a:p>
            <a:pPr defTabSz="995177">
              <a:buFont typeface="Arial" pitchFamily="34" charset="0"/>
              <a:buChar char="•"/>
              <a:defRPr/>
            </a:pPr>
            <a:r>
              <a:rPr lang="en-GB" dirty="0"/>
              <a:t> </a:t>
            </a:r>
            <a:r>
              <a:rPr lang="en-GB" dirty="0" err="1"/>
              <a:t>Biophilia</a:t>
            </a:r>
            <a:r>
              <a:rPr lang="en-GB" baseline="0" dirty="0"/>
              <a:t> as a </a:t>
            </a:r>
            <a:r>
              <a:rPr lang="en-GB" dirty="0"/>
              <a:t>hypothesis  </a:t>
            </a:r>
            <a:r>
              <a:rPr lang="en-GB" baseline="0" dirty="0"/>
              <a:t>was f</a:t>
            </a:r>
            <a:r>
              <a:rPr lang="en-GB" dirty="0"/>
              <a:t>irst expressed by German social psychologist Erich Fromm in 1964 and later popularized</a:t>
            </a:r>
            <a:r>
              <a:rPr lang="en-GB" baseline="0" dirty="0"/>
              <a:t> by American biologist EO Wilson, in his 1984 publication </a:t>
            </a:r>
            <a:r>
              <a:rPr lang="en-GB" i="1" baseline="0" dirty="0"/>
              <a:t>‘</a:t>
            </a:r>
            <a:r>
              <a:rPr lang="en-GB" i="1" baseline="0" dirty="0" err="1"/>
              <a:t>Biophilia</a:t>
            </a:r>
            <a:r>
              <a:rPr lang="en-GB" i="1" baseline="0" dirty="0"/>
              <a:t>’.</a:t>
            </a:r>
          </a:p>
          <a:p>
            <a:pPr defTabSz="995177">
              <a:buFont typeface="Arial" pitchFamily="34" charset="0"/>
              <a:buChar char="•"/>
              <a:defRPr/>
            </a:pPr>
            <a:endParaRPr lang="en-GB" i="1" baseline="0" dirty="0"/>
          </a:p>
          <a:p>
            <a:pPr defTabSz="995177">
              <a:buFont typeface="Arial" pitchFamily="34" charset="0"/>
              <a:buChar char="•"/>
              <a:defRPr/>
            </a:pPr>
            <a:r>
              <a:rPr lang="en-GB" dirty="0"/>
              <a:t>Wilson’s description</a:t>
            </a:r>
            <a:r>
              <a:rPr lang="en-GB" baseline="0" dirty="0"/>
              <a:t>  was </a:t>
            </a:r>
            <a:r>
              <a:rPr lang="en-GB" dirty="0"/>
              <a:t>“</a:t>
            </a:r>
            <a:r>
              <a:rPr lang="en-GB" dirty="0" err="1"/>
              <a:t>Biophilia</a:t>
            </a:r>
            <a:r>
              <a:rPr lang="en-GB" dirty="0"/>
              <a:t> is the innately emotional affinity</a:t>
            </a:r>
            <a:r>
              <a:rPr lang="en-GB" baseline="0" dirty="0"/>
              <a:t> human beings have for </a:t>
            </a:r>
            <a:r>
              <a:rPr lang="en-GB" dirty="0"/>
              <a:t>other living organisms. Innate means hereditary and hence part of ultimate human nature.” – E.O Wilson</a:t>
            </a:r>
          </a:p>
          <a:p>
            <a:pPr defTabSz="995177">
              <a:buFont typeface="Arial" pitchFamily="34" charset="0"/>
              <a:buChar char="•"/>
              <a:defRPr/>
            </a:pPr>
            <a:endParaRPr lang="en-GB" dirty="0"/>
          </a:p>
          <a:p>
            <a:pPr>
              <a:buFont typeface="Arial" pitchFamily="34" charset="0"/>
              <a:buChar char="•"/>
            </a:pPr>
            <a:r>
              <a:rPr lang="en-GB" dirty="0"/>
              <a:t>Over the last three decades the scientific and design communities have begun</a:t>
            </a:r>
            <a:r>
              <a:rPr lang="en-GB" baseline="0" dirty="0"/>
              <a:t> to recognize </a:t>
            </a:r>
            <a:r>
              <a:rPr lang="en-GB" baseline="0" dirty="0" err="1"/>
              <a:t>biophilia</a:t>
            </a:r>
            <a:r>
              <a:rPr lang="en-GB" baseline="0" dirty="0"/>
              <a:t> and perform experiments designed to prove or disprove the hypothesis. And the research evidence is flooding in.  Scientists are proving that </a:t>
            </a:r>
            <a:r>
              <a:rPr lang="en-GB" baseline="0" dirty="0" err="1"/>
              <a:t>biophilia</a:t>
            </a:r>
            <a:r>
              <a:rPr lang="en-GB" baseline="0" dirty="0"/>
              <a:t> , </a:t>
            </a:r>
            <a:r>
              <a:rPr lang="en-GB" dirty="0"/>
              <a:t>the innate human attraction to nature, is not a theory,</a:t>
            </a:r>
            <a:r>
              <a:rPr lang="en-GB" baseline="0" dirty="0"/>
              <a:t> is not a hypothesis, but is indeed fact. </a:t>
            </a:r>
            <a:r>
              <a:rPr lang="en-GB" dirty="0"/>
              <a:t> </a:t>
            </a:r>
          </a:p>
          <a:p>
            <a:pPr>
              <a:buFont typeface="Arial" pitchFamily="34" charset="0"/>
              <a:buChar char="•"/>
            </a:pPr>
            <a:endParaRPr lang="en-GB" dirty="0"/>
          </a:p>
          <a:p>
            <a:pPr>
              <a:buFont typeface="Arial" pitchFamily="34" charset="0"/>
              <a:buChar char="•"/>
            </a:pPr>
            <a:r>
              <a:rPr lang="en-GB" dirty="0"/>
              <a:t>And this makes such sense! Humanity has</a:t>
            </a:r>
            <a:r>
              <a:rPr lang="en-GB" baseline="0" dirty="0"/>
              <a:t> spent 95% of its evolutionary history </a:t>
            </a:r>
            <a:r>
              <a:rPr lang="en-GB" dirty="0"/>
              <a:t>in the embrace of the natural environment.</a:t>
            </a:r>
            <a:r>
              <a:rPr lang="en-GB" baseline="0" dirty="0"/>
              <a:t> We are hardwired</a:t>
            </a:r>
            <a:r>
              <a:rPr lang="en-GB" dirty="0"/>
              <a:t> to respond to the</a:t>
            </a:r>
            <a:r>
              <a:rPr lang="en-GB" baseline="0" dirty="0"/>
              <a:t> stimuli of our n</a:t>
            </a:r>
            <a:r>
              <a:rPr lang="en-GB" dirty="0"/>
              <a:t>atural surroundings.</a:t>
            </a:r>
          </a:p>
          <a:p>
            <a:pPr>
              <a:buFont typeface="Arial" pitchFamily="34" charset="0"/>
              <a:buChar char="•"/>
            </a:pPr>
            <a:endParaRPr lang="en-GB" dirty="0"/>
          </a:p>
          <a:p>
            <a:pPr>
              <a:buFont typeface="Arial" pitchFamily="34" charset="0"/>
              <a:buChar char="•"/>
            </a:pPr>
            <a:r>
              <a:rPr lang="en-GB" dirty="0" err="1"/>
              <a:t>Biophilia</a:t>
            </a:r>
            <a:r>
              <a:rPr lang="en-GB" dirty="0"/>
              <a:t> implies that humans hold a biological need for connecting with nature on physical, mental, and social levels, and that this connection affects our personal well-being, productivity, and societal relationships.</a:t>
            </a:r>
          </a:p>
          <a:p>
            <a:pPr>
              <a:buFont typeface="Arial" pitchFamily="34" charset="0"/>
              <a:buChar char="•"/>
            </a:pPr>
            <a:endParaRPr lang="en-GB" dirty="0"/>
          </a:p>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6</a:t>
            </a:fld>
            <a:endParaRPr lang="en-GB"/>
          </a:p>
        </p:txBody>
      </p:sp>
      <p:sp>
        <p:nvSpPr>
          <p:cNvPr id="5" name="Date Placeholder 4"/>
          <p:cNvSpPr>
            <a:spLocks noGrp="1"/>
          </p:cNvSpPr>
          <p:nvPr>
            <p:ph type="dt" idx="11"/>
          </p:nvPr>
        </p:nvSpPr>
        <p:spPr/>
        <p:txBody>
          <a:bodyPr/>
          <a:lstStyle/>
          <a:p>
            <a:fld id="{B105CABC-5A43-4C9E-8F66-DD60A233B0EF}"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3AC96BBD-0C3E-4F7D-86E3-33E1E266D9E9}"/>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0904470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GPGB's Economics of Biophilic Design</a:t>
            </a:r>
            <a:endParaRPr lang="en-GB"/>
          </a:p>
        </p:txBody>
      </p:sp>
      <p:sp>
        <p:nvSpPr>
          <p:cNvPr id="5" name="Date Placeholder 4"/>
          <p:cNvSpPr>
            <a:spLocks noGrp="1"/>
          </p:cNvSpPr>
          <p:nvPr>
            <p:ph type="dt" idx="11"/>
          </p:nvPr>
        </p:nvSpPr>
        <p:spPr/>
        <p:txBody>
          <a:bodyPr/>
          <a:lstStyle/>
          <a:p>
            <a:fld id="{F11AB8F2-57CD-4307-905F-9C1F27CFF648}" type="datetime4">
              <a:rPr lang="en-GB" smtClean="0"/>
              <a:t>01 December 2021</a:t>
            </a:fld>
            <a:endParaRPr lang="en-GB"/>
          </a:p>
        </p:txBody>
      </p:sp>
      <p:sp>
        <p:nvSpPr>
          <p:cNvPr id="6" name="Slide Number Placeholder 5"/>
          <p:cNvSpPr>
            <a:spLocks noGrp="1"/>
          </p:cNvSpPr>
          <p:nvPr>
            <p:ph type="sldNum" sz="quarter" idx="12"/>
          </p:nvPr>
        </p:nvSpPr>
        <p:spPr/>
        <p:txBody>
          <a:bodyPr/>
          <a:lstStyle/>
          <a:p>
            <a:fld id="{27428902-0C99-426D-82CC-55E90DDE7A17}" type="slidenum">
              <a:rPr lang="en-GB" smtClean="0"/>
              <a:pPr/>
              <a:t>60</a:t>
            </a:fld>
            <a:endParaRPr lang="en-GB"/>
          </a:p>
        </p:txBody>
      </p:sp>
      <p:sp>
        <p:nvSpPr>
          <p:cNvPr id="7" name="Footer Placeholder 6">
            <a:extLst>
              <a:ext uri="{FF2B5EF4-FFF2-40B4-BE49-F238E27FC236}">
                <a16:creationId xmlns:a16="http://schemas.microsoft.com/office/drawing/2014/main" id="{6BE7DFE4-DCED-433A-B8C5-9DA1473D521F}"/>
              </a:ext>
            </a:extLst>
          </p:cNvPr>
          <p:cNvSpPr>
            <a:spLocks noGrp="1"/>
          </p:cNvSpPr>
          <p:nvPr>
            <p:ph type="ftr" sz="quarter" idx="4"/>
          </p:nvPr>
        </p:nvSpPr>
        <p:spPr/>
        <p:txBody>
          <a:bodyPr/>
          <a:lstStyle/>
          <a:p>
            <a:r>
              <a:rPr lang="en-US"/>
              <a:t>Economics of Biophilic Design -May 2018 edition</a:t>
            </a:r>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428902-0C99-426D-82CC-55E90DDE7A17}" type="slidenum">
              <a:rPr lang="en-GB" smtClean="0"/>
              <a:pPr/>
              <a:t>61</a:t>
            </a:fld>
            <a:endParaRPr lang="en-GB"/>
          </a:p>
        </p:txBody>
      </p:sp>
      <p:sp>
        <p:nvSpPr>
          <p:cNvPr id="5" name="Date Placeholder 4"/>
          <p:cNvSpPr>
            <a:spLocks noGrp="1"/>
          </p:cNvSpPr>
          <p:nvPr>
            <p:ph type="dt" idx="11"/>
          </p:nvPr>
        </p:nvSpPr>
        <p:spPr/>
        <p:txBody>
          <a:bodyPr/>
          <a:lstStyle/>
          <a:p>
            <a:fld id="{9D6151C3-21EE-4771-99FF-946208FCEE7D}"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36FEA7A7-A2A9-419A-93D6-A1AE254AF7A6}"/>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41530895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GPGB's Economics of Biophilic Design</a:t>
            </a:r>
            <a:endParaRPr lang="en-GB"/>
          </a:p>
        </p:txBody>
      </p:sp>
      <p:sp>
        <p:nvSpPr>
          <p:cNvPr id="5" name="Date Placeholder 4"/>
          <p:cNvSpPr>
            <a:spLocks noGrp="1"/>
          </p:cNvSpPr>
          <p:nvPr>
            <p:ph type="dt" idx="11"/>
          </p:nvPr>
        </p:nvSpPr>
        <p:spPr/>
        <p:txBody>
          <a:bodyPr/>
          <a:lstStyle/>
          <a:p>
            <a:fld id="{69FE23AC-61E9-41D9-B678-CEB20A625421}" type="datetime4">
              <a:rPr lang="en-GB" smtClean="0"/>
              <a:t>01 December 2021</a:t>
            </a:fld>
            <a:endParaRPr lang="en-GB"/>
          </a:p>
        </p:txBody>
      </p:sp>
      <p:sp>
        <p:nvSpPr>
          <p:cNvPr id="6" name="Slide Number Placeholder 5"/>
          <p:cNvSpPr>
            <a:spLocks noGrp="1"/>
          </p:cNvSpPr>
          <p:nvPr>
            <p:ph type="sldNum" sz="quarter" idx="12"/>
          </p:nvPr>
        </p:nvSpPr>
        <p:spPr/>
        <p:txBody>
          <a:bodyPr/>
          <a:lstStyle/>
          <a:p>
            <a:fld id="{27428902-0C99-426D-82CC-55E90DDE7A17}" type="slidenum">
              <a:rPr lang="en-GB" smtClean="0"/>
              <a:pPr/>
              <a:t>62</a:t>
            </a:fld>
            <a:endParaRPr lang="en-GB"/>
          </a:p>
        </p:txBody>
      </p:sp>
      <p:sp>
        <p:nvSpPr>
          <p:cNvPr id="7" name="Footer Placeholder 6">
            <a:extLst>
              <a:ext uri="{FF2B5EF4-FFF2-40B4-BE49-F238E27FC236}">
                <a16:creationId xmlns:a16="http://schemas.microsoft.com/office/drawing/2014/main" id="{AC232505-C1E1-4987-94A9-3D783250C98D}"/>
              </a:ext>
            </a:extLst>
          </p:cNvPr>
          <p:cNvSpPr>
            <a:spLocks noGrp="1"/>
          </p:cNvSpPr>
          <p:nvPr>
            <p:ph type="ftr" sz="quarter" idx="4"/>
          </p:nvPr>
        </p:nvSpPr>
        <p:spPr/>
        <p:txBody>
          <a:bodyPr/>
          <a:lstStyle/>
          <a:p>
            <a:r>
              <a:rPr lang="en-US"/>
              <a:t>Economics of Biophilic Design -May 2018 edition</a:t>
            </a:r>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Char char="•"/>
            </a:pPr>
            <a:r>
              <a:rPr lang="en-GB" dirty="0"/>
              <a:t>Humans have evolved and progressed alongside nature and its systems. </a:t>
            </a:r>
          </a:p>
          <a:p>
            <a:pPr>
              <a:buFont typeface="Arial" pitchFamily="34" charset="0"/>
              <a:buChar char="•"/>
            </a:pPr>
            <a:r>
              <a:rPr lang="en-GB" dirty="0"/>
              <a:t>Because of this, the human mind and body function with improved efficiency when natural elements are present. </a:t>
            </a:r>
          </a:p>
          <a:p>
            <a:pPr>
              <a:buFont typeface="Arial" pitchFamily="34" charset="0"/>
              <a:buChar char="•"/>
            </a:pPr>
            <a:r>
              <a:rPr lang="en-GB" dirty="0"/>
              <a:t>This statement</a:t>
            </a:r>
            <a:r>
              <a:rPr lang="en-GB" baseline="0" dirty="0"/>
              <a:t> is supported by r</a:t>
            </a:r>
            <a:r>
              <a:rPr lang="en-GB" dirty="0"/>
              <a:t>esearch from neuroscience and endocrinology which</a:t>
            </a:r>
            <a:r>
              <a:rPr lang="en-GB" baseline="0" dirty="0"/>
              <a:t> </a:t>
            </a:r>
            <a:r>
              <a:rPr lang="en-GB" dirty="0"/>
              <a:t>shows the crucial role that experiencing nature has for our physiological well-being. </a:t>
            </a:r>
            <a:endParaRPr lang="en-GB" i="0" dirty="0"/>
          </a:p>
          <a:p>
            <a:pPr>
              <a:buFont typeface="Arial" pitchFamily="34" charset="0"/>
              <a:buChar char="•"/>
            </a:pPr>
            <a:r>
              <a:rPr lang="en-GB" i="0" dirty="0" err="1"/>
              <a:t>Biophilic</a:t>
            </a:r>
            <a:r>
              <a:rPr lang="en-GB" i="0" dirty="0"/>
              <a:t> design optimizes productivity, healing time, learning functions, and community cohesion as the perfect partnering mechanism for business vendors, hospital owners, school administrators, contractors, and city planners alike who are seeking to reap maximum value through development and design. </a:t>
            </a:r>
          </a:p>
          <a:p>
            <a:pPr>
              <a:buFont typeface="Arial" pitchFamily="34" charset="0"/>
              <a:buNone/>
            </a:pPr>
            <a:endParaRPr lang="en-GB" i="0" dirty="0"/>
          </a:p>
          <a:p>
            <a:pPr>
              <a:buFont typeface="Arial" pitchFamily="34" charset="0"/>
              <a:buChar char="•"/>
            </a:pPr>
            <a:r>
              <a:rPr lang="en-GB" dirty="0"/>
              <a:t>Implementing biophilic design into our workplaces, healthcare system, educational environments and communities is not just a nice amenity. It has profound economic benefits. It is now imperative that we bring nature into our built environment. </a:t>
            </a:r>
          </a:p>
          <a:p>
            <a:pPr lvl="1">
              <a:buFont typeface="Arial" pitchFamily="34" charset="0"/>
              <a:buChar char="•"/>
            </a:pPr>
            <a:endParaRPr lang="en-GB" dirty="0"/>
          </a:p>
          <a:p>
            <a:pPr>
              <a:buFont typeface="Arial" pitchFamily="34" charset="0"/>
              <a:buChar char="•"/>
            </a:pPr>
            <a:r>
              <a:rPr lang="en-GB" dirty="0"/>
              <a:t>The benefits of </a:t>
            </a:r>
            <a:r>
              <a:rPr lang="en-GB" dirty="0" err="1"/>
              <a:t>biophilia</a:t>
            </a:r>
            <a:r>
              <a:rPr lang="en-GB" dirty="0"/>
              <a:t> include improved stress recovery rates, lower blood pressure, improved cognitive functions, enhanced mental stamina and focus, decreased violence and criminal activity, elevated moods, and increased learning rates. </a:t>
            </a:r>
          </a:p>
          <a:p>
            <a:pPr lvl="1">
              <a:buFont typeface="Arial" pitchFamily="34" charset="0"/>
              <a:buChar char="•"/>
            </a:pPr>
            <a:r>
              <a:rPr lang="en-GB" dirty="0"/>
              <a:t>From the evidence presented, </a:t>
            </a:r>
            <a:r>
              <a:rPr lang="en-GB" dirty="0" err="1"/>
              <a:t>biophilic</a:t>
            </a:r>
            <a:r>
              <a:rPr lang="en-GB" dirty="0"/>
              <a:t> elements show productivity increases among staff when provided with nature in the workplace, with economic benefits ranging from $1,000 per employee to $3.6 million company-wide. </a:t>
            </a:r>
          </a:p>
          <a:p>
            <a:pPr lvl="1">
              <a:buFont typeface="Arial" pitchFamily="34" charset="0"/>
              <a:buChar char="•"/>
            </a:pPr>
            <a:r>
              <a:rPr lang="en-GB" dirty="0"/>
              <a:t>In the $2.5 trillion healthcare industry, simply increasing views from hospital beds to nature could yield over $93 million in annual savings nationwide as patients require less time in the hospital to recover from major surgery. </a:t>
            </a:r>
          </a:p>
          <a:p>
            <a:pPr lvl="2">
              <a:buFont typeface="Arial" pitchFamily="34" charset="0"/>
              <a:buChar char="•"/>
            </a:pPr>
            <a:r>
              <a:rPr lang="en-GB" dirty="0"/>
              <a:t>The significant nationwide healthcare savings in recovery from these surgeries alone indicates that testing the effects of </a:t>
            </a:r>
            <a:r>
              <a:rPr lang="en-GB" dirty="0" err="1"/>
              <a:t>biophilia</a:t>
            </a:r>
            <a:r>
              <a:rPr lang="en-GB" dirty="0"/>
              <a:t> in other areas of healthcare is a worthwhile and potentially lucrative </a:t>
            </a:r>
            <a:r>
              <a:rPr lang="en-GB" dirty="0" err="1"/>
              <a:t>endeavor</a:t>
            </a:r>
            <a:r>
              <a:rPr lang="en-GB" dirty="0"/>
              <a:t>. </a:t>
            </a:r>
          </a:p>
          <a:p>
            <a:pPr lvl="1">
              <a:buFont typeface="Arial" pitchFamily="34" charset="0"/>
              <a:buChar char="•"/>
            </a:pPr>
            <a:r>
              <a:rPr lang="en-GB" dirty="0"/>
              <a:t>Retail shops with natural greenery and </a:t>
            </a:r>
            <a:r>
              <a:rPr lang="en-GB" dirty="0" err="1"/>
              <a:t>daylighting</a:t>
            </a:r>
            <a:r>
              <a:rPr lang="en-GB" dirty="0"/>
              <a:t> consistently yield higher profit margins than their dim counterparts, offering a 12% competitive advantage for shops with more greenery and 40% for quality </a:t>
            </a:r>
            <a:r>
              <a:rPr lang="en-GB" dirty="0" err="1"/>
              <a:t>daylighting</a:t>
            </a:r>
            <a:r>
              <a:rPr lang="en-GB" dirty="0"/>
              <a:t>. </a:t>
            </a:r>
          </a:p>
          <a:p>
            <a:pPr lvl="1">
              <a:buFont typeface="Arial" pitchFamily="34" charset="0"/>
              <a:buChar char="•"/>
            </a:pPr>
            <a:r>
              <a:rPr lang="en-GB" dirty="0"/>
              <a:t>Children, the most vulnerable yet influential members of society, have been found to improve their test scores by 7-26% and have fewer absences from school when they are given access to </a:t>
            </a:r>
            <a:r>
              <a:rPr lang="en-GB" dirty="0" err="1"/>
              <a:t>daylighting</a:t>
            </a:r>
            <a:r>
              <a:rPr lang="en-GB" dirty="0"/>
              <a:t>. </a:t>
            </a:r>
          </a:p>
          <a:p>
            <a:pPr lvl="1">
              <a:buFont typeface="Arial" pitchFamily="34" charset="0"/>
              <a:buChar char="•"/>
            </a:pPr>
            <a:r>
              <a:rPr lang="en-GB" dirty="0"/>
              <a:t>The network of communities that span the United States can economically benefit from the presence of nature, as a result of access to park space, while also encourage less crime and less need for medication within community inhabitants. </a:t>
            </a:r>
          </a:p>
        </p:txBody>
      </p:sp>
      <p:sp>
        <p:nvSpPr>
          <p:cNvPr id="4" name="Slide Number Placeholder 3"/>
          <p:cNvSpPr>
            <a:spLocks noGrp="1"/>
          </p:cNvSpPr>
          <p:nvPr>
            <p:ph type="sldNum" sz="quarter" idx="10"/>
          </p:nvPr>
        </p:nvSpPr>
        <p:spPr/>
        <p:txBody>
          <a:bodyPr/>
          <a:lstStyle/>
          <a:p>
            <a:fld id="{27428902-0C99-426D-82CC-55E90DDE7A17}" type="slidenum">
              <a:rPr lang="en-GB" smtClean="0"/>
              <a:pPr/>
              <a:t>63</a:t>
            </a:fld>
            <a:endParaRPr lang="en-GB"/>
          </a:p>
        </p:txBody>
      </p:sp>
      <p:sp>
        <p:nvSpPr>
          <p:cNvPr id="5" name="Date Placeholder 4"/>
          <p:cNvSpPr>
            <a:spLocks noGrp="1"/>
          </p:cNvSpPr>
          <p:nvPr>
            <p:ph type="dt" idx="11"/>
          </p:nvPr>
        </p:nvSpPr>
        <p:spPr/>
        <p:txBody>
          <a:bodyPr/>
          <a:lstStyle/>
          <a:p>
            <a:fld id="{ACF56E68-383C-49A9-B333-81F6D4A26304}"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B1A0B09C-8C75-456B-8A54-E16A81B20E18}"/>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703855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Rot="1" noChangeAspect="1" noChangeArrowheads="1"/>
          </p:cNvSpPr>
          <p:nvPr>
            <p:ph type="sldImg"/>
          </p:nvPr>
        </p:nvSpPr>
        <p:spPr/>
      </p:sp>
      <p:sp>
        <p:nvSpPr>
          <p:cNvPr id="113666" name="Rectangle 2"/>
          <p:cNvSpPr>
            <a:spLocks noGrp="1" noChangeArrowheads="1"/>
          </p:cNvSpPr>
          <p:nvPr>
            <p:ph type="body" idx="1"/>
          </p:nvPr>
        </p:nvSpPr>
        <p:spPr/>
        <p:txBody>
          <a:bodyPr/>
          <a:lstStyle/>
          <a:p>
            <a:pPr eaLnBrk="1">
              <a:defRPr/>
            </a:pPr>
            <a:r>
              <a:rPr lang="en-US" dirty="0">
                <a:ea typeface="ＭＳ Ｐゴシック" charset="0"/>
                <a:cs typeface="+mn-cs"/>
              </a:rPr>
              <a:t>This concludes our presentation  today. Thank you so much for your time and attention.   Do you have any further questions or comments?  </a:t>
            </a:r>
          </a:p>
          <a:p>
            <a:pPr eaLnBrk="1">
              <a:defRPr/>
            </a:pPr>
            <a:endParaRPr lang="en-US" dirty="0">
              <a:ea typeface="ＭＳ Ｐゴシック" charset="0"/>
              <a:cs typeface="+mn-cs"/>
            </a:endParaRPr>
          </a:p>
          <a:p>
            <a:pPr marL="0" lvl="1" defTabSz="995205">
              <a:defRPr/>
            </a:pPr>
            <a:r>
              <a:rPr lang="en-GB" dirty="0"/>
              <a:t>Photo:  Jim Mumford, Good Earth Plant Co. &amp; </a:t>
            </a:r>
            <a:r>
              <a:rPr lang="en-GB" dirty="0" err="1"/>
              <a:t>GreenScaped</a:t>
            </a:r>
            <a:r>
              <a:rPr lang="en-GB" dirty="0"/>
              <a:t> Buildings, San Diego.</a:t>
            </a:r>
            <a:endParaRPr lang="en-US" dirty="0"/>
          </a:p>
          <a:p>
            <a:pPr eaLnBrk="1">
              <a:defRPr/>
            </a:pPr>
            <a:endParaRPr lang="en-US" dirty="0">
              <a:ea typeface="ＭＳ Ｐゴシック" charset="0"/>
              <a:cs typeface="+mn-cs"/>
            </a:endParaRPr>
          </a:p>
        </p:txBody>
      </p:sp>
      <p:sp>
        <p:nvSpPr>
          <p:cNvPr id="4" name="Date Placeholder 3"/>
          <p:cNvSpPr>
            <a:spLocks noGrp="1"/>
          </p:cNvSpPr>
          <p:nvPr>
            <p:ph type="dt" idx="10"/>
          </p:nvPr>
        </p:nvSpPr>
        <p:spPr/>
        <p:txBody>
          <a:bodyPr/>
          <a:lstStyle/>
          <a:p>
            <a:fld id="{6ED7304D-6BF9-4369-B428-6143B65ACD2D}" type="datetime4">
              <a:rPr lang="en-GB" smtClean="0"/>
              <a:t>01 December 2021</a:t>
            </a:fld>
            <a:endParaRPr lang="en-GB"/>
          </a:p>
        </p:txBody>
      </p:sp>
      <p:sp>
        <p:nvSpPr>
          <p:cNvPr id="5" name="Header Placeholder 4"/>
          <p:cNvSpPr>
            <a:spLocks noGrp="1"/>
          </p:cNvSpPr>
          <p:nvPr>
            <p:ph type="hdr" sz="quarter" idx="11"/>
          </p:nvPr>
        </p:nvSpPr>
        <p:spPr/>
        <p:txBody>
          <a:bodyPr/>
          <a:lstStyle/>
          <a:p>
            <a:r>
              <a:rPr lang="en-US"/>
              <a:t>GPGB's Economics of Biophilic Design</a:t>
            </a:r>
            <a:endParaRPr lang="en-GB"/>
          </a:p>
        </p:txBody>
      </p:sp>
      <p:sp>
        <p:nvSpPr>
          <p:cNvPr id="2" name="Footer Placeholder 1">
            <a:extLst>
              <a:ext uri="{FF2B5EF4-FFF2-40B4-BE49-F238E27FC236}">
                <a16:creationId xmlns:a16="http://schemas.microsoft.com/office/drawing/2014/main" id="{13D8FE76-7EA8-4868-98E1-1B4EFAA9F66F}"/>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102972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95334"/>
            <a:r>
              <a:rPr lang="en-GB" dirty="0"/>
              <a:t>Photo:  McRae Anderson, </a:t>
            </a:r>
            <a:r>
              <a:rPr lang="en-GB" dirty="0" err="1"/>
              <a:t>McCaren</a:t>
            </a:r>
            <a:r>
              <a:rPr lang="en-GB" dirty="0"/>
              <a:t> Designs, St. Paul, MN. Location: </a:t>
            </a:r>
            <a:r>
              <a:rPr lang="en-GB" dirty="0" err="1"/>
              <a:t>Planterra</a:t>
            </a:r>
            <a:r>
              <a:rPr lang="en-GB" dirty="0"/>
              <a:t>,  West Bloomfield, MI</a:t>
            </a:r>
            <a:endParaRPr lang="en-US" dirty="0"/>
          </a:p>
          <a:p>
            <a:endParaRPr lang="en-US" b="1"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65</a:t>
            </a:fld>
            <a:endParaRPr lang="en-GB"/>
          </a:p>
        </p:txBody>
      </p:sp>
      <p:sp>
        <p:nvSpPr>
          <p:cNvPr id="5" name="Date Placeholder 4"/>
          <p:cNvSpPr>
            <a:spLocks noGrp="1"/>
          </p:cNvSpPr>
          <p:nvPr>
            <p:ph type="dt" idx="11"/>
          </p:nvPr>
        </p:nvSpPr>
        <p:spPr/>
        <p:txBody>
          <a:bodyPr/>
          <a:lstStyle/>
          <a:p>
            <a:fld id="{9D812717-B2C7-41EC-8E4C-AF004194A8CB}"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BC24D02F-DE69-46F7-B501-6580097542AC}"/>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33032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66</a:t>
            </a:fld>
            <a:endParaRPr lang="en-GB"/>
          </a:p>
        </p:txBody>
      </p:sp>
      <p:sp>
        <p:nvSpPr>
          <p:cNvPr id="5" name="Date Placeholder 4"/>
          <p:cNvSpPr>
            <a:spLocks noGrp="1"/>
          </p:cNvSpPr>
          <p:nvPr>
            <p:ph type="dt" idx="11"/>
          </p:nvPr>
        </p:nvSpPr>
        <p:spPr/>
        <p:txBody>
          <a:bodyPr/>
          <a:lstStyle/>
          <a:p>
            <a:fld id="{A7B76F82-ED4E-4E15-ABA4-44DC0B9F81E7}"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0E455947-A783-4D22-9514-9034C2A2454B}"/>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2781012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5963"/>
            <a:ext cx="6403975" cy="3602037"/>
          </a:xfrm>
        </p:spPr>
      </p:sp>
      <p:sp>
        <p:nvSpPr>
          <p:cNvPr id="3" name="Notes Placeholder 2"/>
          <p:cNvSpPr>
            <a:spLocks noGrp="1"/>
          </p:cNvSpPr>
          <p:nvPr>
            <p:ph type="body" idx="1"/>
          </p:nvPr>
        </p:nvSpPr>
        <p:spPr/>
        <p:txBody>
          <a:bodyPr/>
          <a:lstStyle/>
          <a:p>
            <a:endParaRPr lang="en-US" dirty="0"/>
          </a:p>
          <a:p>
            <a:r>
              <a:rPr lang="en-US" baseline="0" dirty="0"/>
              <a:t>Display this slide if presenting to USGBC or use the following slide if appropriate.</a:t>
            </a:r>
          </a:p>
        </p:txBody>
      </p:sp>
      <p:sp>
        <p:nvSpPr>
          <p:cNvPr id="4" name="Slide Number Placeholder 3"/>
          <p:cNvSpPr>
            <a:spLocks noGrp="1"/>
          </p:cNvSpPr>
          <p:nvPr>
            <p:ph type="sldNum" sz="quarter" idx="10"/>
          </p:nvPr>
        </p:nvSpPr>
        <p:spPr/>
        <p:txBody>
          <a:bodyPr/>
          <a:lstStyle/>
          <a:p>
            <a:fld id="{27428902-0C99-426D-82CC-55E90DDE7A17}" type="slidenum">
              <a:rPr lang="en-GB" smtClean="0"/>
              <a:pPr/>
              <a:t>67</a:t>
            </a:fld>
            <a:endParaRPr lang="en-GB"/>
          </a:p>
        </p:txBody>
      </p:sp>
      <p:sp>
        <p:nvSpPr>
          <p:cNvPr id="5" name="Footer Placeholder 4">
            <a:extLst>
              <a:ext uri="{FF2B5EF4-FFF2-40B4-BE49-F238E27FC236}">
                <a16:creationId xmlns:a16="http://schemas.microsoft.com/office/drawing/2014/main" id="{78D52041-4D87-46FA-98BD-7C8687121BEE}"/>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871684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5963"/>
            <a:ext cx="6403975" cy="3602037"/>
          </a:xfrm>
        </p:spPr>
      </p:sp>
      <p:sp>
        <p:nvSpPr>
          <p:cNvPr id="3" name="Notes Placeholder 2"/>
          <p:cNvSpPr>
            <a:spLocks noGrp="1"/>
          </p:cNvSpPr>
          <p:nvPr>
            <p:ph type="body" idx="1"/>
          </p:nvPr>
        </p:nvSpPr>
        <p:spPr/>
        <p:txBody>
          <a:bodyPr/>
          <a:lstStyle/>
          <a:p>
            <a:endParaRPr lang="en-US" dirty="0"/>
          </a:p>
          <a:p>
            <a:r>
              <a:rPr lang="en-US" dirty="0"/>
              <a:t>Add</a:t>
            </a:r>
            <a:r>
              <a:rPr lang="en-US" baseline="0" dirty="0"/>
              <a:t> compelling information about your company to this slide.</a:t>
            </a:r>
          </a:p>
          <a:p>
            <a:endParaRPr lang="en-US" baseline="0" dirty="0"/>
          </a:p>
          <a:p>
            <a:r>
              <a:rPr lang="en-US" baseline="0" dirty="0"/>
              <a:t>Switch the slide image to a memorable image that represents your company’s professionalism and status as an industry thought-leader. </a:t>
            </a:r>
            <a:endParaRPr lang="en-US"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68</a:t>
            </a:fld>
            <a:endParaRPr lang="en-GB"/>
          </a:p>
        </p:txBody>
      </p:sp>
      <p:sp>
        <p:nvSpPr>
          <p:cNvPr id="5" name="Footer Placeholder 4">
            <a:extLst>
              <a:ext uri="{FF2B5EF4-FFF2-40B4-BE49-F238E27FC236}">
                <a16:creationId xmlns:a16="http://schemas.microsoft.com/office/drawing/2014/main" id="{95FF8018-C61E-4838-BEA7-034BF16908A9}"/>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871684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GB" dirty="0"/>
              <a:t>To increase our comfort and productivity, humans have traditionally improved the places in which we live and work. </a:t>
            </a:r>
          </a:p>
          <a:p>
            <a:pPr>
              <a:buFontTx/>
              <a:buNone/>
            </a:pPr>
            <a:endParaRPr lang="en-GB" dirty="0"/>
          </a:p>
          <a:p>
            <a:pPr>
              <a:buFontTx/>
              <a:buNone/>
            </a:pPr>
            <a:r>
              <a:rPr lang="en-GB" dirty="0"/>
              <a:t>Technological advancements in building design</a:t>
            </a:r>
            <a:r>
              <a:rPr lang="en-GB" baseline="0" dirty="0"/>
              <a:t> have</a:t>
            </a:r>
            <a:r>
              <a:rPr lang="en-GB" dirty="0"/>
              <a:t> improved the health and welfare of building occupants, and paid little attention to our physiological needs. </a:t>
            </a:r>
          </a:p>
          <a:p>
            <a:pPr>
              <a:buFontTx/>
              <a:buNone/>
            </a:pPr>
            <a:endParaRPr lang="en-GB" dirty="0"/>
          </a:p>
          <a:p>
            <a:pPr>
              <a:buFontTx/>
              <a:buNone/>
            </a:pPr>
            <a:r>
              <a:rPr lang="en-GB" dirty="0"/>
              <a:t>Recent advancements in our understanding of the subtle neurological and physiological functions associated with exposure to nature have allowed us to identify strategies to improve productivity, strengthen the social fabric of communities and increase economic gains.  </a:t>
            </a:r>
          </a:p>
          <a:p>
            <a:pPr>
              <a:buFontTx/>
              <a:buNone/>
            </a:pPr>
            <a:endParaRPr lang="en-GB" dirty="0"/>
          </a:p>
          <a:p>
            <a:pPr>
              <a:buFontTx/>
              <a:buNone/>
            </a:pPr>
            <a:r>
              <a:rPr lang="en-GB" dirty="0"/>
              <a:t>While</a:t>
            </a:r>
            <a:r>
              <a:rPr lang="en-GB" baseline="0" dirty="0"/>
              <a:t> </a:t>
            </a:r>
            <a:r>
              <a:rPr lang="en-GB" baseline="0" dirty="0" err="1"/>
              <a:t>biophilia’s</a:t>
            </a:r>
            <a:r>
              <a:rPr lang="en-GB" baseline="0" dirty="0"/>
              <a:t> </a:t>
            </a:r>
            <a:r>
              <a:rPr lang="en-GB" dirty="0"/>
              <a:t>cognitive benefits</a:t>
            </a:r>
            <a:r>
              <a:rPr lang="en-GB" baseline="0" dirty="0"/>
              <a:t> have been well documented</a:t>
            </a:r>
            <a:r>
              <a:rPr lang="en-GB" dirty="0"/>
              <a:t>, the economic benefits of biophilic design remain relatively</a:t>
            </a:r>
            <a:r>
              <a:rPr lang="en-GB" baseline="0" dirty="0"/>
              <a:t> under-documented</a:t>
            </a:r>
            <a:r>
              <a:rPr lang="en-GB" dirty="0"/>
              <a:t>. </a:t>
            </a:r>
          </a:p>
          <a:p>
            <a:pPr>
              <a:buFontTx/>
              <a:buNone/>
            </a:pPr>
            <a:endParaRPr lang="en-GB" dirty="0"/>
          </a:p>
          <a:p>
            <a:pPr>
              <a:buFontTx/>
              <a:buNone/>
            </a:pPr>
            <a:r>
              <a:rPr lang="en-GB" dirty="0"/>
              <a:t>And sharing</a:t>
            </a:r>
            <a:r>
              <a:rPr lang="en-GB" baseline="0" dirty="0"/>
              <a:t> some of these economic benefits with you is what I’d like to do here today.</a:t>
            </a:r>
            <a:endParaRPr lang="en-GB" dirty="0"/>
          </a:p>
          <a:p>
            <a:pPr>
              <a:buFont typeface="Arial" pitchFamily="34" charset="0"/>
              <a:buChar char="•"/>
            </a:pPr>
            <a:endParaRPr lang="en-GB" dirty="0"/>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7</a:t>
            </a:fld>
            <a:endParaRPr lang="en-GB"/>
          </a:p>
        </p:txBody>
      </p:sp>
      <p:sp>
        <p:nvSpPr>
          <p:cNvPr id="5" name="Date Placeholder 4"/>
          <p:cNvSpPr>
            <a:spLocks noGrp="1"/>
          </p:cNvSpPr>
          <p:nvPr>
            <p:ph type="dt" idx="11"/>
          </p:nvPr>
        </p:nvSpPr>
        <p:spPr/>
        <p:txBody>
          <a:bodyPr/>
          <a:lstStyle/>
          <a:p>
            <a:fld id="{39375A7B-C3FF-444D-AA38-EE2C33DC5A2E}"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95DB6288-04A9-4D40-B20B-D92A0ED3595B}"/>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148188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of 2007, the majority of the human beings</a:t>
            </a:r>
            <a:r>
              <a:rPr lang="en-US" baseline="0" dirty="0"/>
              <a:t> around the globe</a:t>
            </a:r>
            <a:r>
              <a:rPr lang="en-US" dirty="0"/>
              <a:t>, are urban dwellers, despite having spent 95% of our evolutionary history in natural environments. The migration to cities has only occurred within the last 200 years</a:t>
            </a:r>
            <a:r>
              <a:rPr lang="en-US" baseline="0" dirty="0"/>
              <a:t> and</a:t>
            </a:r>
            <a:r>
              <a:rPr lang="en-US" dirty="0"/>
              <a:t> our bodies and minds have been unable to adapt to such a drastic change in our environments. </a:t>
            </a:r>
          </a:p>
          <a:p>
            <a:pPr>
              <a:buFont typeface="Arial" pitchFamily="34" charset="0"/>
              <a:buNone/>
            </a:pPr>
            <a:endParaRPr lang="en-GB" dirty="0"/>
          </a:p>
          <a:p>
            <a:pPr>
              <a:buFont typeface="Arial" pitchFamily="34" charset="0"/>
              <a:buChar char="•"/>
            </a:pPr>
            <a:r>
              <a:rPr lang="en-US" dirty="0"/>
              <a:t>Urbanization has brought with it higher levels of stress, crime, depression and lower levels of productivity and learning, sometimes</a:t>
            </a:r>
            <a:r>
              <a:rPr lang="en-US" baseline="0" dirty="0"/>
              <a:t> in the forms of absenteeism and </a:t>
            </a:r>
            <a:r>
              <a:rPr lang="en-US" baseline="0" dirty="0" err="1"/>
              <a:t>presenteeism</a:t>
            </a:r>
            <a:r>
              <a:rPr lang="en-US" baseline="0" dirty="0"/>
              <a:t>.</a:t>
            </a:r>
            <a:endParaRPr lang="en-US" dirty="0"/>
          </a:p>
          <a:p>
            <a:pPr>
              <a:buFont typeface="Arial" pitchFamily="34" charset="0"/>
              <a:buChar char="•"/>
            </a:pPr>
            <a:endParaRPr lang="en-US" dirty="0"/>
          </a:p>
          <a:p>
            <a:pPr>
              <a:buFont typeface="Arial" pitchFamily="34" charset="0"/>
              <a:buChar char="•"/>
            </a:pPr>
            <a:r>
              <a:rPr lang="en-US" dirty="0"/>
              <a:t> </a:t>
            </a:r>
            <a:r>
              <a:rPr lang="en-GB" dirty="0"/>
              <a:t>In regards to this lower</a:t>
            </a:r>
            <a:r>
              <a:rPr lang="en-GB" baseline="0" dirty="0"/>
              <a:t> level of productivity, did you know that in the workplace, the loss of p</a:t>
            </a:r>
            <a:r>
              <a:rPr lang="en-GB" dirty="0"/>
              <a:t>roductivity costs are 10 times greater than energy costs?</a:t>
            </a:r>
          </a:p>
          <a:p>
            <a:pPr>
              <a:buFont typeface="Arial" pitchFamily="34" charset="0"/>
              <a:buChar char="•"/>
            </a:pPr>
            <a:endParaRPr lang="en-GB" dirty="0"/>
          </a:p>
          <a:p>
            <a:pPr>
              <a:buFont typeface="Arial" pitchFamily="34" charset="0"/>
              <a:buChar char="•"/>
            </a:pPr>
            <a:r>
              <a:rPr lang="en-GB" dirty="0"/>
              <a:t>Considering this, </a:t>
            </a:r>
            <a:r>
              <a:rPr lang="en-GB" baseline="0" dirty="0"/>
              <a:t>it can be concluded that</a:t>
            </a:r>
            <a:r>
              <a:rPr lang="en-GB" dirty="0"/>
              <a:t> incorporating nature into the built environment is not just a luxury, but a sound economic investment for anyone</a:t>
            </a:r>
            <a:r>
              <a:rPr lang="en-GB" baseline="0" dirty="0"/>
              <a:t> in the business of managing people. </a:t>
            </a:r>
          </a:p>
          <a:p>
            <a:pPr lvl="1">
              <a:buFont typeface="Arial" pitchFamily="34" charset="0"/>
              <a:buNone/>
            </a:pPr>
            <a:endParaRPr lang="en-GB" dirty="0"/>
          </a:p>
          <a:p>
            <a:pPr>
              <a:buFont typeface="Arial" pitchFamily="34" charset="0"/>
              <a:buChar char="•"/>
            </a:pPr>
            <a:r>
              <a:rPr lang="en-US" dirty="0"/>
              <a:t>We’re not going to be able to turn back the rural exodus. We need to make our cities and urban environments more livable.  This can be achieved in part through greater access to nature which restores and enhances our mental health and well-being. </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8</a:t>
            </a:fld>
            <a:endParaRPr lang="en-GB"/>
          </a:p>
        </p:txBody>
      </p:sp>
      <p:sp>
        <p:nvSpPr>
          <p:cNvPr id="5" name="Date Placeholder 4"/>
          <p:cNvSpPr>
            <a:spLocks noGrp="1"/>
          </p:cNvSpPr>
          <p:nvPr>
            <p:ph type="dt" idx="11"/>
          </p:nvPr>
        </p:nvSpPr>
        <p:spPr/>
        <p:txBody>
          <a:bodyPr/>
          <a:lstStyle/>
          <a:p>
            <a:fld id="{FB3D707C-32BA-48BD-ADD2-9DEE659E375E}"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5804A392-D23D-457B-BD42-14ECA6413A3D}"/>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2849954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5177">
              <a:buFont typeface="Arial" pitchFamily="34" charset="0"/>
              <a:buChar char="•"/>
              <a:defRPr/>
            </a:pPr>
            <a:r>
              <a:rPr lang="en-GB" dirty="0"/>
              <a:t>Today’s </a:t>
            </a:r>
            <a:r>
              <a:rPr lang="en-GB" baseline="0" dirty="0"/>
              <a:t>presentation will </a:t>
            </a:r>
          </a:p>
          <a:p>
            <a:pPr marL="497588" lvl="1" defTabSz="995177">
              <a:lnSpc>
                <a:spcPct val="150000"/>
              </a:lnSpc>
              <a:buFont typeface="Arial" pitchFamily="34" charset="0"/>
              <a:buChar char="•"/>
              <a:defRPr/>
            </a:pPr>
            <a:r>
              <a:rPr lang="en-GB" baseline="0" dirty="0"/>
              <a:t>make the connection between </a:t>
            </a:r>
            <a:r>
              <a:rPr lang="en-GB" baseline="0" dirty="0" err="1"/>
              <a:t>biophilic</a:t>
            </a:r>
            <a:r>
              <a:rPr lang="en-GB" baseline="0" dirty="0"/>
              <a:t>  </a:t>
            </a:r>
            <a:r>
              <a:rPr lang="en-GB" dirty="0"/>
              <a:t>design and human well-being,</a:t>
            </a:r>
            <a:r>
              <a:rPr lang="en-GB" baseline="0" dirty="0"/>
              <a:t> </a:t>
            </a:r>
          </a:p>
          <a:p>
            <a:pPr marL="497588" lvl="1" defTabSz="995177">
              <a:lnSpc>
                <a:spcPct val="150000"/>
              </a:lnSpc>
              <a:buFont typeface="Arial" pitchFamily="34" charset="0"/>
              <a:buChar char="•"/>
              <a:defRPr/>
            </a:pPr>
            <a:r>
              <a:rPr lang="en-GB" baseline="0" dirty="0"/>
              <a:t>examine</a:t>
            </a:r>
            <a:r>
              <a:rPr lang="en-GB" dirty="0"/>
              <a:t> how productivity, health, and well-being can be measured</a:t>
            </a:r>
            <a:r>
              <a:rPr lang="en-GB" baseline="0" dirty="0"/>
              <a:t> </a:t>
            </a:r>
          </a:p>
          <a:p>
            <a:pPr marL="497588" lvl="1" defTabSz="995177">
              <a:lnSpc>
                <a:spcPct val="150000"/>
              </a:lnSpc>
              <a:buFont typeface="Arial" pitchFamily="34" charset="0"/>
              <a:buChar char="•"/>
              <a:defRPr/>
            </a:pPr>
            <a:r>
              <a:rPr lang="en-GB" baseline="0" dirty="0"/>
              <a:t>and translate those measurements into </a:t>
            </a:r>
            <a:r>
              <a:rPr lang="en-GB" dirty="0"/>
              <a:t>economic savings and gains. </a:t>
            </a:r>
          </a:p>
          <a:p>
            <a:pPr>
              <a:buFont typeface="Arial" pitchFamily="34" charset="0"/>
              <a:buChar char="•"/>
            </a:pPr>
            <a:endParaRPr lang="en-GB" dirty="0"/>
          </a:p>
          <a:p>
            <a:pPr>
              <a:buFont typeface="Arial" pitchFamily="34" charset="0"/>
              <a:buChar char="•"/>
            </a:pPr>
            <a:endParaRPr lang="en-GB" dirty="0"/>
          </a:p>
          <a:p>
            <a:pPr defTabSz="995177">
              <a:defRPr/>
            </a:pPr>
            <a:r>
              <a:rPr lang="en-GB" dirty="0"/>
              <a:t>We wish to demonstrate</a:t>
            </a:r>
            <a:r>
              <a:rPr lang="en-GB" baseline="0" dirty="0"/>
              <a:t> </a:t>
            </a:r>
            <a:r>
              <a:rPr lang="en-GB" dirty="0"/>
              <a:t>the economic value of paying attention to </a:t>
            </a:r>
            <a:r>
              <a:rPr lang="en-GB" dirty="0" err="1"/>
              <a:t>biophilic</a:t>
            </a:r>
            <a:r>
              <a:rPr lang="en-GB" dirty="0"/>
              <a:t> design</a:t>
            </a:r>
            <a:r>
              <a:rPr lang="en-GB" baseline="0" dirty="0"/>
              <a:t> as</a:t>
            </a:r>
            <a:r>
              <a:rPr lang="en-GB" dirty="0"/>
              <a:t> a way to improve profits. While</a:t>
            </a:r>
            <a:r>
              <a:rPr lang="en-GB" baseline="0" dirty="0"/>
              <a:t> some perceive plants as a luxury, the science says they are a way to improve profits.</a:t>
            </a:r>
            <a:endParaRPr lang="en-GB" dirty="0"/>
          </a:p>
          <a:p>
            <a:pPr>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9</a:t>
            </a:fld>
            <a:endParaRPr lang="en-GB"/>
          </a:p>
        </p:txBody>
      </p:sp>
      <p:sp>
        <p:nvSpPr>
          <p:cNvPr id="5" name="Date Placeholder 4"/>
          <p:cNvSpPr>
            <a:spLocks noGrp="1"/>
          </p:cNvSpPr>
          <p:nvPr>
            <p:ph type="dt" idx="11"/>
          </p:nvPr>
        </p:nvSpPr>
        <p:spPr/>
        <p:txBody>
          <a:bodyPr/>
          <a:lstStyle/>
          <a:p>
            <a:fld id="{C0B45601-5CBB-4ADC-8BB3-7C3B6BE72F8D}"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A5AAB0E8-CCCE-4003-A6B7-5F8E719C2132}"/>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89480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D631AE-C89E-4179-AF0B-2EAA283D3579}" type="slidenum">
              <a:rPr lang="en-GB" smtClean="0"/>
              <a:pPr/>
              <a:t>‹#›</a:t>
            </a:fld>
            <a:endParaRPr lang="en-GB"/>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657938"/>
      </p:ext>
    </p:extLst>
  </p:cSld>
  <p:clrMapOvr>
    <a:masterClrMapping/>
  </p:clrMapOvr>
  <p:transition advClick="0"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D631AE-C89E-4179-AF0B-2EAA283D3579}" type="slidenum">
              <a:rPr lang="en-GB" smtClean="0"/>
              <a:pPr/>
              <a:t>‹#›</a:t>
            </a:fld>
            <a:endParaRPr lang="en-GB"/>
          </a:p>
        </p:txBody>
      </p:sp>
    </p:spTree>
    <p:extLst>
      <p:ext uri="{BB962C8B-B14F-4D97-AF65-F5344CB8AC3E}">
        <p14:creationId xmlns:p14="http://schemas.microsoft.com/office/powerpoint/2010/main" val="2586002742"/>
      </p:ext>
    </p:extLst>
  </p:cSld>
  <p:clrMapOvr>
    <a:masterClrMapping/>
  </p:clrMapOvr>
  <p:transition advClick="0"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09226"/>
            <a:ext cx="1971675" cy="43199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09226"/>
            <a:ext cx="5800725" cy="431992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D631AE-C89E-4179-AF0B-2EAA283D3579}" type="slidenum">
              <a:rPr lang="en-GB" smtClean="0"/>
              <a:pPr/>
              <a:t>‹#›</a:t>
            </a:fld>
            <a:endParaRPr lang="en-GB"/>
          </a:p>
        </p:txBody>
      </p:sp>
    </p:spTree>
    <p:extLst>
      <p:ext uri="{BB962C8B-B14F-4D97-AF65-F5344CB8AC3E}">
        <p14:creationId xmlns:p14="http://schemas.microsoft.com/office/powerpoint/2010/main" val="3385899122"/>
      </p:ext>
    </p:extLst>
  </p:cSld>
  <p:clrMapOvr>
    <a:masterClrMapping/>
  </p:clrMapOvr>
  <p:transition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D631AE-C89E-4179-AF0B-2EAA283D3579}" type="slidenum">
              <a:rPr lang="en-GB" smtClean="0"/>
              <a:pPr/>
              <a:t>‹#›</a:t>
            </a:fld>
            <a:endParaRPr lang="en-GB"/>
          </a:p>
        </p:txBody>
      </p:sp>
    </p:spTree>
    <p:extLst>
      <p:ext uri="{BB962C8B-B14F-4D97-AF65-F5344CB8AC3E}">
        <p14:creationId xmlns:p14="http://schemas.microsoft.com/office/powerpoint/2010/main" val="3815137047"/>
      </p:ext>
    </p:extLst>
  </p:cSld>
  <p:clrMapOvr>
    <a:masterClrMapping/>
  </p:clrMapOvr>
  <p:transition advClick="0" advTm="8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D631AE-C89E-4179-AF0B-2EAA283D3579}" type="slidenum">
              <a:rPr lang="en-GB" smtClean="0"/>
              <a:pPr/>
              <a:t>‹#›</a:t>
            </a:fld>
            <a:endParaRPr lang="en-GB"/>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556954"/>
      </p:ext>
    </p:extLst>
  </p:cSld>
  <p:clrMapOvr>
    <a:masterClrMapping/>
  </p:clrMapOvr>
  <p:transition advClick="0" advTm="800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D631AE-C89E-4179-AF0B-2EAA283D3579}" type="slidenum">
              <a:rPr lang="en-GB" smtClean="0"/>
              <a:pPr/>
              <a:t>‹#›</a:t>
            </a:fld>
            <a:endParaRPr lang="en-GB"/>
          </a:p>
        </p:txBody>
      </p:sp>
    </p:spTree>
    <p:extLst>
      <p:ext uri="{BB962C8B-B14F-4D97-AF65-F5344CB8AC3E}">
        <p14:creationId xmlns:p14="http://schemas.microsoft.com/office/powerpoint/2010/main" val="1202552326"/>
      </p:ext>
    </p:extLst>
  </p:cSld>
  <p:clrMapOvr>
    <a:masterClrMapping/>
  </p:clrMapOvr>
  <p:transition advClick="0" advTm="800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9D631AE-C89E-4179-AF0B-2EAA283D3579}" type="slidenum">
              <a:rPr lang="en-GB" smtClean="0"/>
              <a:pPr/>
              <a:t>‹#›</a:t>
            </a:fld>
            <a:endParaRPr lang="en-GB"/>
          </a:p>
        </p:txBody>
      </p:sp>
    </p:spTree>
    <p:extLst>
      <p:ext uri="{BB962C8B-B14F-4D97-AF65-F5344CB8AC3E}">
        <p14:creationId xmlns:p14="http://schemas.microsoft.com/office/powerpoint/2010/main" val="3740546767"/>
      </p:ext>
    </p:extLst>
  </p:cSld>
  <p:clrMapOvr>
    <a:masterClrMapping/>
  </p:clrMapOvr>
  <p:transition advClick="0" advTm="800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D631AE-C89E-4179-AF0B-2EAA283D3579}" type="slidenum">
              <a:rPr lang="en-GB" smtClean="0"/>
              <a:pPr/>
              <a:t>‹#›</a:t>
            </a:fld>
            <a:endParaRPr lang="en-GB"/>
          </a:p>
        </p:txBody>
      </p:sp>
    </p:spTree>
    <p:extLst>
      <p:ext uri="{BB962C8B-B14F-4D97-AF65-F5344CB8AC3E}">
        <p14:creationId xmlns:p14="http://schemas.microsoft.com/office/powerpoint/2010/main" val="2956388159"/>
      </p:ext>
    </p:extLst>
  </p:cSld>
  <p:clrMapOvr>
    <a:masterClrMapping/>
  </p:clrMapOvr>
  <p:transition advClick="0" advTm="800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09D631AE-C89E-4179-AF0B-2EAA283D3579}" type="slidenum">
              <a:rPr lang="en-GB" smtClean="0"/>
              <a:pPr/>
              <a:t>‹#›</a:t>
            </a:fld>
            <a:endParaRPr lang="en-GB"/>
          </a:p>
        </p:txBody>
      </p:sp>
    </p:spTree>
    <p:extLst>
      <p:ext uri="{BB962C8B-B14F-4D97-AF65-F5344CB8AC3E}">
        <p14:creationId xmlns:p14="http://schemas.microsoft.com/office/powerpoint/2010/main" val="742054365"/>
      </p:ext>
    </p:extLst>
  </p:cSld>
  <p:clrMapOvr>
    <a:masterClrMapping/>
  </p:clrMapOvr>
  <p:transition advClick="0" advTm="800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5" y="4844840"/>
            <a:ext cx="1963883" cy="273844"/>
          </a:xfrm>
        </p:spPr>
        <p:txBody>
          <a:bodyPr/>
          <a:lstStyle>
            <a:lvl1pPr algn="l">
              <a:defRPr/>
            </a:lvl1pPr>
          </a:lstStyle>
          <a:p>
            <a:fld id="{D9A60755-4E0E-474B-85C8-098F0529C980}" type="datetimeFigureOut">
              <a:rPr lang="en-GB" smtClean="0"/>
              <a:pPr/>
              <a:t>01/12/2021</a:t>
            </a:fld>
            <a:endParaRPr lang="en-GB"/>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9D631AE-C89E-4179-AF0B-2EAA283D3579}" type="slidenum">
              <a:rPr lang="en-GB" smtClean="0"/>
              <a:pPr/>
              <a:t>‹#›</a:t>
            </a:fld>
            <a:endParaRPr lang="en-GB"/>
          </a:p>
        </p:txBody>
      </p:sp>
    </p:spTree>
    <p:extLst>
      <p:ext uri="{BB962C8B-B14F-4D97-AF65-F5344CB8AC3E}">
        <p14:creationId xmlns:p14="http://schemas.microsoft.com/office/powerpoint/2010/main" val="2800827047"/>
      </p:ext>
    </p:extLst>
  </p:cSld>
  <p:clrMapOvr>
    <a:masterClrMapping/>
  </p:clrMapOvr>
  <p:transition advClick="0" advTm="8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143989" cy="3686307"/>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A60755-4E0E-474B-85C8-098F0529C980}" type="datetimeFigureOut">
              <a:rPr lang="en-GB" smtClean="0"/>
              <a:pPr/>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D631AE-C89E-4179-AF0B-2EAA283D3579}" type="slidenum">
              <a:rPr lang="en-GB" smtClean="0"/>
              <a:pPr/>
              <a:t>‹#›</a:t>
            </a:fld>
            <a:endParaRPr lang="en-GB"/>
          </a:p>
        </p:txBody>
      </p:sp>
    </p:spTree>
    <p:extLst>
      <p:ext uri="{BB962C8B-B14F-4D97-AF65-F5344CB8AC3E}">
        <p14:creationId xmlns:p14="http://schemas.microsoft.com/office/powerpoint/2010/main" val="2575270127"/>
      </p:ext>
    </p:extLst>
  </p:cSld>
  <p:clrMapOvr>
    <a:masterClrMapping/>
  </p:clrMapOvr>
  <p:transition advClick="0"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4844840"/>
            <a:ext cx="1854203" cy="273844"/>
          </a:xfrm>
          <a:prstGeom prst="rect">
            <a:avLst/>
          </a:prstGeom>
        </p:spPr>
        <p:txBody>
          <a:bodyPr vert="horz" lIns="91440" tIns="45720" rIns="91440" bIns="45720" rtlCol="0" anchor="ctr"/>
          <a:lstStyle>
            <a:lvl1pPr algn="l">
              <a:defRPr sz="900">
                <a:solidFill>
                  <a:srgbClr val="FFFFFF"/>
                </a:solidFill>
              </a:defRPr>
            </a:lvl1pPr>
          </a:lstStyle>
          <a:p>
            <a:fld id="{D9A60755-4E0E-474B-85C8-098F0529C980}" type="datetimeFigureOut">
              <a:rPr lang="en-GB" smtClean="0"/>
              <a:pPr/>
              <a:t>01/12/2021</a:t>
            </a:fld>
            <a:endParaRPr lang="en-GB"/>
          </a:p>
        </p:txBody>
      </p:sp>
      <p:sp>
        <p:nvSpPr>
          <p:cNvPr id="5" name="Footer Placeholder 4"/>
          <p:cNvSpPr>
            <a:spLocks noGrp="1"/>
          </p:cNvSpPr>
          <p:nvPr>
            <p:ph type="ftr" sz="quarter" idx="3"/>
          </p:nvPr>
        </p:nvSpPr>
        <p:spPr>
          <a:xfrm>
            <a:off x="2764640" y="4844840"/>
            <a:ext cx="3617103" cy="273844"/>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7425345" y="4844840"/>
            <a:ext cx="984019" cy="273844"/>
          </a:xfrm>
          <a:prstGeom prst="rect">
            <a:avLst/>
          </a:prstGeom>
        </p:spPr>
        <p:txBody>
          <a:bodyPr vert="horz" lIns="91440" tIns="45720" rIns="91440" bIns="45720" rtlCol="0" anchor="ctr"/>
          <a:lstStyle>
            <a:lvl1pPr algn="r">
              <a:defRPr sz="1050">
                <a:solidFill>
                  <a:srgbClr val="FFFFFF"/>
                </a:solidFill>
              </a:defRPr>
            </a:lvl1pPr>
          </a:lstStyle>
          <a:p>
            <a:fld id="{09D631AE-C89E-4179-AF0B-2EAA283D3579}" type="slidenum">
              <a:rPr lang="en-GB" smtClean="0"/>
              <a:pPr/>
              <a:t>‹#›</a:t>
            </a:fld>
            <a:endParaRPr lang="en-GB"/>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256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800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greenplantsforgreenbuildings.org/research"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flower&#10;&#10;Description automatically generated">
            <a:extLst>
              <a:ext uri="{FF2B5EF4-FFF2-40B4-BE49-F238E27FC236}">
                <a16:creationId xmlns:a16="http://schemas.microsoft.com/office/drawing/2014/main" id="{3E2B3FD2-A1FA-4D06-A748-4735DAA9F7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79" b="10001"/>
          <a:stretch/>
        </p:blipFill>
        <p:spPr>
          <a:xfrm>
            <a:off x="-36512" y="0"/>
            <a:ext cx="9326880" cy="5143500"/>
          </a:xfrm>
          <a:prstGeom prst="rect">
            <a:avLst/>
          </a:prstGeom>
        </p:spPr>
      </p:pic>
      <p:sp>
        <p:nvSpPr>
          <p:cNvPr id="2" name="Title 1"/>
          <p:cNvSpPr>
            <a:spLocks noGrp="1"/>
          </p:cNvSpPr>
          <p:nvPr>
            <p:ph type="ctrTitle"/>
          </p:nvPr>
        </p:nvSpPr>
        <p:spPr>
          <a:xfrm>
            <a:off x="467544" y="483518"/>
            <a:ext cx="5976664" cy="1752204"/>
          </a:xfrm>
          <a:solidFill>
            <a:schemeClr val="tx1">
              <a:lumMod val="75000"/>
              <a:lumOff val="25000"/>
              <a:alpha val="75000"/>
            </a:schemeClr>
          </a:solidFill>
        </p:spPr>
        <p:txBody>
          <a:bodyPr vert="horz" lIns="137160" tIns="68580" rIns="0" bIns="0" rtlCol="0" anchor="b">
            <a:noAutofit/>
          </a:bodyPr>
          <a:lstStyle/>
          <a:p>
            <a:r>
              <a:rPr lang="en-GB" sz="6600" dirty="0">
                <a:solidFill>
                  <a:schemeClr val="bg1"/>
                </a:solidFill>
              </a:rPr>
              <a:t>The Economics of Biophilic Design </a:t>
            </a:r>
          </a:p>
        </p:txBody>
      </p:sp>
      <p:sp>
        <p:nvSpPr>
          <p:cNvPr id="3" name="Subtitle 2"/>
          <p:cNvSpPr>
            <a:spLocks noGrp="1"/>
          </p:cNvSpPr>
          <p:nvPr>
            <p:ph type="subTitle" idx="1"/>
          </p:nvPr>
        </p:nvSpPr>
        <p:spPr>
          <a:xfrm>
            <a:off x="467544" y="2787774"/>
            <a:ext cx="3456384" cy="1169184"/>
          </a:xfrm>
          <a:solidFill>
            <a:schemeClr val="tx1">
              <a:lumMod val="75000"/>
              <a:lumOff val="25000"/>
              <a:alpha val="75000"/>
            </a:schemeClr>
          </a:solidFill>
        </p:spPr>
        <p:txBody>
          <a:bodyPr vert="horz" lIns="137160" tIns="68580" rIns="0" bIns="0" rtlCol="0">
            <a:normAutofit/>
          </a:bodyPr>
          <a:lstStyle/>
          <a:p>
            <a:r>
              <a:rPr lang="en-GB" dirty="0">
                <a:solidFill>
                  <a:schemeClr val="bg1"/>
                </a:solidFill>
              </a:rPr>
              <a:t>Why Designing With Nature Makes Financial Sense</a:t>
            </a:r>
          </a:p>
        </p:txBody>
      </p:sp>
      <p:pic>
        <p:nvPicPr>
          <p:cNvPr id="5" name="Picture 4" descr="A close up of a sign&#10;&#10;Description automatically generated">
            <a:extLst>
              <a:ext uri="{FF2B5EF4-FFF2-40B4-BE49-F238E27FC236}">
                <a16:creationId xmlns:a16="http://schemas.microsoft.com/office/drawing/2014/main" id="{3323E814-D620-4412-B2F9-6DBA57A80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371950"/>
            <a:ext cx="1010811" cy="548640"/>
          </a:xfrm>
          <a:prstGeom prst="rect">
            <a:avLst/>
          </a:prstGeom>
        </p:spPr>
      </p:pic>
    </p:spTree>
    <p:extLst>
      <p:ext uri="{BB962C8B-B14F-4D97-AF65-F5344CB8AC3E}">
        <p14:creationId xmlns:p14="http://schemas.microsoft.com/office/powerpoint/2010/main" val="1134881576"/>
      </p:ext>
    </p:extLst>
  </p:cSld>
  <p:clrMapOvr>
    <a:masterClrMapping/>
  </p:clrMapOvr>
  <p:transition advClick="0"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waii dec07 008.jpg"/>
          <p:cNvPicPr>
            <a:picLocks noChangeAspect="1"/>
          </p:cNvPicPr>
          <p:nvPr/>
        </p:nvPicPr>
        <p:blipFill>
          <a:blip r:embed="rId3" cstate="print"/>
          <a:stretch>
            <a:fillRect/>
          </a:stretch>
        </p:blipFill>
        <p:spPr>
          <a:xfrm>
            <a:off x="-198258" y="0"/>
            <a:ext cx="9342258" cy="6255909"/>
          </a:xfrm>
          <a:prstGeom prst="rect">
            <a:avLst/>
          </a:prstGeom>
        </p:spPr>
      </p:pic>
      <p:sp>
        <p:nvSpPr>
          <p:cNvPr id="2" name="Title 1"/>
          <p:cNvSpPr>
            <a:spLocks noGrp="1"/>
          </p:cNvSpPr>
          <p:nvPr>
            <p:ph type="ctrTitle"/>
          </p:nvPr>
        </p:nvSpPr>
        <p:spPr>
          <a:xfrm>
            <a:off x="1760220" y="843558"/>
            <a:ext cx="4377954" cy="1080120"/>
          </a:xfrm>
          <a:solidFill>
            <a:schemeClr val="tx1">
              <a:lumMod val="75000"/>
              <a:lumOff val="25000"/>
              <a:alpha val="75000"/>
            </a:schemeClr>
          </a:solidFill>
        </p:spPr>
        <p:txBody>
          <a:bodyPr vert="horz" lIns="205740" tIns="205740" rIns="205740" bIns="205740" rtlCol="0" anchor="b">
            <a:normAutofit/>
          </a:bodyPr>
          <a:lstStyle/>
          <a:p>
            <a:r>
              <a:rPr lang="en-GB" sz="4500" dirty="0">
                <a:solidFill>
                  <a:schemeClr val="bg1"/>
                </a:solidFill>
              </a:rPr>
              <a:t>The Science Stuff</a:t>
            </a:r>
          </a:p>
        </p:txBody>
      </p:sp>
    </p:spTree>
    <p:extLst>
      <p:ext uri="{BB962C8B-B14F-4D97-AF65-F5344CB8AC3E}">
        <p14:creationId xmlns:p14="http://schemas.microsoft.com/office/powerpoint/2010/main" val="3009977657"/>
      </p:ext>
    </p:extLst>
  </p:cSld>
  <p:clrMapOvr>
    <a:masterClrMapping/>
  </p:clrMapOvr>
  <p:transition advClick="0"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69122041_Full.jpg"/>
          <p:cNvPicPr>
            <a:picLocks noChangeAspect="1"/>
          </p:cNvPicPr>
          <p:nvPr/>
        </p:nvPicPr>
        <p:blipFill>
          <a:blip r:embed="rId3" cstate="print"/>
          <a:srcRect r="11111" b="33628"/>
          <a:stretch>
            <a:fillRect/>
          </a:stretch>
        </p:blipFill>
        <p:spPr>
          <a:xfrm>
            <a:off x="-71397" y="-14094"/>
            <a:ext cx="9448812" cy="7055278"/>
          </a:xfrm>
          <a:prstGeom prst="rect">
            <a:avLst/>
          </a:prstGeom>
          <a:noFill/>
          <a:ln>
            <a:noFill/>
          </a:ln>
        </p:spPr>
      </p:pic>
      <p:sp>
        <p:nvSpPr>
          <p:cNvPr id="2" name="Title 1"/>
          <p:cNvSpPr>
            <a:spLocks noGrp="1"/>
          </p:cNvSpPr>
          <p:nvPr>
            <p:ph type="title"/>
          </p:nvPr>
        </p:nvSpPr>
        <p:spPr>
          <a:xfrm>
            <a:off x="1043608" y="411510"/>
            <a:ext cx="6768752" cy="891511"/>
          </a:xfrm>
          <a:solidFill>
            <a:schemeClr val="tx1">
              <a:lumMod val="75000"/>
              <a:lumOff val="25000"/>
              <a:alpha val="85000"/>
            </a:schemeClr>
          </a:solidFill>
        </p:spPr>
        <p:txBody>
          <a:bodyPr vert="horz" lIns="137160" tIns="137160" rIns="137160" bIns="137160" rtlCol="0" anchor="ctr" anchorCtr="0">
            <a:normAutofit fontScale="90000"/>
          </a:bodyPr>
          <a:lstStyle/>
          <a:p>
            <a:r>
              <a:rPr lang="en-GB" dirty="0">
                <a:solidFill>
                  <a:schemeClr val="bg1"/>
                </a:solidFill>
              </a:rPr>
              <a:t>How Does </a:t>
            </a:r>
            <a:r>
              <a:rPr lang="en-GB" dirty="0" err="1">
                <a:solidFill>
                  <a:schemeClr val="bg1"/>
                </a:solidFill>
              </a:rPr>
              <a:t>Biophilia</a:t>
            </a:r>
            <a:r>
              <a:rPr lang="en-GB" dirty="0">
                <a:solidFill>
                  <a:schemeClr val="bg1"/>
                </a:solidFill>
              </a:rPr>
              <a:t> Affect Us?</a:t>
            </a:r>
          </a:p>
        </p:txBody>
      </p:sp>
      <p:sp>
        <p:nvSpPr>
          <p:cNvPr id="3" name="Content Placeholder 2"/>
          <p:cNvSpPr>
            <a:spLocks noGrp="1"/>
          </p:cNvSpPr>
          <p:nvPr>
            <p:ph idx="1"/>
          </p:nvPr>
        </p:nvSpPr>
        <p:spPr>
          <a:xfrm>
            <a:off x="1043608" y="1384300"/>
            <a:ext cx="5958662" cy="1763514"/>
          </a:xfrm>
          <a:solidFill>
            <a:schemeClr val="tx1">
              <a:lumMod val="75000"/>
              <a:lumOff val="25000"/>
              <a:alpha val="85000"/>
            </a:schemeClr>
          </a:solidFill>
        </p:spPr>
        <p:txBody>
          <a:bodyPr vert="horz" lIns="137160" tIns="137160" rIns="137160" bIns="137160" rtlCol="0">
            <a:normAutofit/>
          </a:bodyPr>
          <a:lstStyle/>
          <a:p>
            <a:r>
              <a:rPr lang="en-GB" dirty="0">
                <a:solidFill>
                  <a:schemeClr val="bg1"/>
                </a:solidFill>
              </a:rPr>
              <a:t>Interaction with nature is essential in regulating the autonomic nervous system integrating the mind and body.</a:t>
            </a:r>
          </a:p>
          <a:p>
            <a:pPr lvl="1"/>
            <a:r>
              <a:rPr lang="en-GB" sz="1500" dirty="0">
                <a:solidFill>
                  <a:schemeClr val="bg1"/>
                </a:solidFill>
              </a:rPr>
              <a:t>Sympathetic system controls cognitive function</a:t>
            </a:r>
          </a:p>
          <a:p>
            <a:pPr lvl="1"/>
            <a:r>
              <a:rPr lang="en-GB" sz="1500" dirty="0">
                <a:solidFill>
                  <a:schemeClr val="bg1"/>
                </a:solidFill>
              </a:rPr>
              <a:t>Parasympathetic system controls relaxation</a:t>
            </a:r>
          </a:p>
        </p:txBody>
      </p:sp>
      <p:sp>
        <p:nvSpPr>
          <p:cNvPr id="5" name="Content Placeholder 2"/>
          <p:cNvSpPr txBox="1">
            <a:spLocks/>
          </p:cNvSpPr>
          <p:nvPr/>
        </p:nvSpPr>
        <p:spPr>
          <a:xfrm>
            <a:off x="1043608" y="3361627"/>
            <a:ext cx="4212468" cy="1131245"/>
          </a:xfrm>
          <a:prstGeom prst="rect">
            <a:avLst/>
          </a:prstGeom>
          <a:solidFill>
            <a:schemeClr val="tx1">
              <a:lumMod val="75000"/>
              <a:lumOff val="25000"/>
              <a:alpha val="8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 – Access to nature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Decreases stress and irritability</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Increases concentration</a:t>
            </a:r>
          </a:p>
        </p:txBody>
      </p:sp>
    </p:spTree>
    <p:extLst>
      <p:ext uri="{BB962C8B-B14F-4D97-AF65-F5344CB8AC3E}">
        <p14:creationId xmlns:p14="http://schemas.microsoft.com/office/powerpoint/2010/main" val="1513051228"/>
      </p:ext>
    </p:extLst>
  </p:cSld>
  <p:clrMapOvr>
    <a:masterClrMapping/>
  </p:clrMapOvr>
  <p:transition advClick="0"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24049408_Full.jpg"/>
          <p:cNvPicPr>
            <a:picLocks noChangeAspect="1"/>
          </p:cNvPicPr>
          <p:nvPr/>
        </p:nvPicPr>
        <p:blipFill>
          <a:blip r:embed="rId3" cstate="print"/>
          <a:srcRect l="7576" r="15501"/>
          <a:stretch>
            <a:fillRect/>
          </a:stretch>
        </p:blipFill>
        <p:spPr>
          <a:xfrm>
            <a:off x="0" y="-92546"/>
            <a:ext cx="9425344" cy="6878366"/>
          </a:xfrm>
          <a:prstGeom prst="rect">
            <a:avLst/>
          </a:prstGeom>
        </p:spPr>
      </p:pic>
      <p:sp>
        <p:nvSpPr>
          <p:cNvPr id="2" name="Title 1"/>
          <p:cNvSpPr>
            <a:spLocks noGrp="1"/>
          </p:cNvSpPr>
          <p:nvPr>
            <p:ph type="title"/>
          </p:nvPr>
        </p:nvSpPr>
        <p:spPr>
          <a:xfrm>
            <a:off x="1524804" y="704582"/>
            <a:ext cx="4559364" cy="1003072"/>
          </a:xfrm>
          <a:solidFill>
            <a:schemeClr val="tx1">
              <a:lumMod val="75000"/>
              <a:lumOff val="25000"/>
              <a:alpha val="75000"/>
            </a:schemeClr>
          </a:solidFill>
        </p:spPr>
        <p:txBody>
          <a:bodyPr vert="horz" lIns="137160" tIns="137160" rIns="137160" bIns="137160" rtlCol="0" anchor="b">
            <a:normAutofit/>
          </a:bodyPr>
          <a:lstStyle/>
          <a:p>
            <a:r>
              <a:rPr lang="en-GB" dirty="0">
                <a:solidFill>
                  <a:schemeClr val="bg1"/>
                </a:solidFill>
              </a:rPr>
              <a:t>Urban </a:t>
            </a:r>
            <a:r>
              <a:rPr lang="en-GB" dirty="0" err="1">
                <a:solidFill>
                  <a:schemeClr val="bg1"/>
                </a:solidFill>
              </a:rPr>
              <a:t>vs</a:t>
            </a:r>
            <a:r>
              <a:rPr lang="en-GB" dirty="0">
                <a:solidFill>
                  <a:schemeClr val="bg1"/>
                </a:solidFill>
              </a:rPr>
              <a:t> Nature</a:t>
            </a:r>
          </a:p>
        </p:txBody>
      </p:sp>
      <p:sp>
        <p:nvSpPr>
          <p:cNvPr id="3" name="Content Placeholder 2"/>
          <p:cNvSpPr>
            <a:spLocks noGrp="1"/>
          </p:cNvSpPr>
          <p:nvPr>
            <p:ph idx="1"/>
          </p:nvPr>
        </p:nvSpPr>
        <p:spPr>
          <a:xfrm>
            <a:off x="1475656" y="2355726"/>
            <a:ext cx="4608512" cy="1656184"/>
          </a:xfrm>
          <a:solidFill>
            <a:schemeClr val="tx1">
              <a:lumMod val="75000"/>
              <a:lumOff val="25000"/>
              <a:alpha val="75000"/>
            </a:schemeClr>
          </a:solidFill>
        </p:spPr>
        <p:txBody>
          <a:bodyPr vert="horz" lIns="137160" tIns="137160" rIns="137160" bIns="137160" rtlCol="0">
            <a:normAutofit fontScale="92500" lnSpcReduction="20000"/>
          </a:bodyPr>
          <a:lstStyle/>
          <a:p>
            <a:r>
              <a:rPr lang="en-GB" dirty="0">
                <a:solidFill>
                  <a:schemeClr val="bg1"/>
                </a:solidFill>
              </a:rPr>
              <a:t>Viewing nature is a pleasurable experience.</a:t>
            </a:r>
          </a:p>
          <a:p>
            <a:r>
              <a:rPr lang="en-GB" dirty="0">
                <a:solidFill>
                  <a:schemeClr val="bg1"/>
                </a:solidFill>
              </a:rPr>
              <a:t>Visually dull scenes can induce stress.</a:t>
            </a:r>
          </a:p>
          <a:p>
            <a:r>
              <a:rPr lang="en-GB" dirty="0">
                <a:solidFill>
                  <a:schemeClr val="bg1"/>
                </a:solidFill>
              </a:rPr>
              <a:t>Dynamic movement i</a:t>
            </a:r>
            <a:r>
              <a:rPr lang="en-GB" sz="1500" dirty="0">
                <a:solidFill>
                  <a:schemeClr val="bg1"/>
                </a:solidFill>
              </a:rPr>
              <a:t>ncreases restorative responses.</a:t>
            </a:r>
          </a:p>
        </p:txBody>
      </p:sp>
    </p:spTree>
    <p:extLst>
      <p:ext uri="{BB962C8B-B14F-4D97-AF65-F5344CB8AC3E}">
        <p14:creationId xmlns:p14="http://schemas.microsoft.com/office/powerpoint/2010/main" val="227484152"/>
      </p:ext>
    </p:extLst>
  </p:cSld>
  <p:clrMapOvr>
    <a:masterClrMapping/>
  </p:clrMapOvr>
  <p:transition advClick="0"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53270454_Full.jpg"/>
          <p:cNvPicPr>
            <a:picLocks noChangeAspect="1"/>
          </p:cNvPicPr>
          <p:nvPr/>
        </p:nvPicPr>
        <p:blipFill>
          <a:blip r:embed="rId3" cstate="print"/>
          <a:srcRect/>
          <a:stretch>
            <a:fillRect/>
          </a:stretch>
        </p:blipFill>
        <p:spPr>
          <a:xfrm>
            <a:off x="-16436" y="0"/>
            <a:ext cx="9144000" cy="6957753"/>
          </a:xfrm>
          <a:prstGeom prst="rect">
            <a:avLst/>
          </a:prstGeom>
        </p:spPr>
      </p:pic>
      <p:sp>
        <p:nvSpPr>
          <p:cNvPr id="2" name="Title 1"/>
          <p:cNvSpPr>
            <a:spLocks noGrp="1"/>
          </p:cNvSpPr>
          <p:nvPr>
            <p:ph type="title"/>
          </p:nvPr>
        </p:nvSpPr>
        <p:spPr>
          <a:xfrm>
            <a:off x="1601670" y="519522"/>
            <a:ext cx="4986554" cy="1260140"/>
          </a:xfrm>
          <a:solidFill>
            <a:schemeClr val="tx1">
              <a:lumMod val="75000"/>
              <a:lumOff val="25000"/>
              <a:alpha val="90000"/>
            </a:schemeClr>
          </a:solidFill>
        </p:spPr>
        <p:txBody>
          <a:bodyPr vert="horz" lIns="137160" tIns="137160" rIns="137160" bIns="137160" rtlCol="0" anchor="b">
            <a:normAutofit fontScale="90000"/>
          </a:bodyPr>
          <a:lstStyle/>
          <a:p>
            <a:r>
              <a:rPr lang="en-GB" dirty="0">
                <a:solidFill>
                  <a:schemeClr val="bg1"/>
                </a:solidFill>
              </a:rPr>
              <a:t>Complex Natural Scenes</a:t>
            </a:r>
          </a:p>
        </p:txBody>
      </p:sp>
      <p:sp>
        <p:nvSpPr>
          <p:cNvPr id="5" name="Content Placeholder 2"/>
          <p:cNvSpPr txBox="1">
            <a:spLocks/>
          </p:cNvSpPr>
          <p:nvPr/>
        </p:nvSpPr>
        <p:spPr>
          <a:xfrm>
            <a:off x="5004048" y="2931790"/>
            <a:ext cx="3780420" cy="1998222"/>
          </a:xfrm>
          <a:prstGeom prst="rect">
            <a:avLst/>
          </a:prstGeom>
          <a:solidFill>
            <a:schemeClr val="tx1">
              <a:lumMod val="75000"/>
              <a:lumOff val="25000"/>
              <a:alpha val="90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Lower pulse rate by  6%</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Lower stress hormones by 15%</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Lower blood pressure.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a:t>
            </a:r>
            <a:r>
              <a:rPr lang="en-GB" sz="1500" dirty="0" err="1">
                <a:solidFill>
                  <a:schemeClr val="bg1"/>
                </a:solidFill>
              </a:rPr>
              <a:t>parasympathic</a:t>
            </a:r>
            <a:r>
              <a:rPr lang="en-GB" sz="1500" dirty="0">
                <a:solidFill>
                  <a:schemeClr val="bg1"/>
                </a:solidFill>
              </a:rPr>
              <a:t> activity by 56%</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Decreased </a:t>
            </a:r>
            <a:r>
              <a:rPr lang="en-GB" sz="1500" dirty="0" err="1">
                <a:solidFill>
                  <a:schemeClr val="bg1"/>
                </a:solidFill>
              </a:rPr>
              <a:t>sympathic</a:t>
            </a:r>
            <a:r>
              <a:rPr lang="en-GB" sz="1500" dirty="0">
                <a:solidFill>
                  <a:schemeClr val="bg1"/>
                </a:solidFill>
              </a:rPr>
              <a:t> activity by 19%</a:t>
            </a:r>
          </a:p>
        </p:txBody>
      </p:sp>
    </p:spTree>
    <p:extLst>
      <p:ext uri="{BB962C8B-B14F-4D97-AF65-F5344CB8AC3E}">
        <p14:creationId xmlns:p14="http://schemas.microsoft.com/office/powerpoint/2010/main" val="1990280465"/>
      </p:ext>
    </p:extLst>
  </p:cSld>
  <p:clrMapOvr>
    <a:masterClrMapping/>
  </p:clrMapOvr>
  <p:transition advClick="0"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Stock_000054570940_Full.jpg"/>
          <p:cNvPicPr>
            <a:picLocks noGrp="1" noChangeAspect="1"/>
          </p:cNvPicPr>
          <p:nvPr>
            <p:ph idx="1"/>
          </p:nvPr>
        </p:nvPicPr>
        <p:blipFill>
          <a:blip r:embed="rId3" cstate="print"/>
          <a:srcRect/>
          <a:stretch>
            <a:fillRect/>
          </a:stretch>
        </p:blipFill>
        <p:spPr>
          <a:xfrm>
            <a:off x="0" y="-668610"/>
            <a:ext cx="9144000" cy="6828905"/>
          </a:xfrm>
        </p:spPr>
      </p:pic>
      <p:sp>
        <p:nvSpPr>
          <p:cNvPr id="2" name="Title 1"/>
          <p:cNvSpPr>
            <a:spLocks noGrp="1"/>
          </p:cNvSpPr>
          <p:nvPr>
            <p:ph type="title"/>
          </p:nvPr>
        </p:nvSpPr>
        <p:spPr>
          <a:xfrm>
            <a:off x="557554" y="411510"/>
            <a:ext cx="4374486" cy="891511"/>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Reducing Stress</a:t>
            </a:r>
          </a:p>
        </p:txBody>
      </p:sp>
      <p:sp>
        <p:nvSpPr>
          <p:cNvPr id="5" name="TextBox 4"/>
          <p:cNvSpPr txBox="1"/>
          <p:nvPr/>
        </p:nvSpPr>
        <p:spPr>
          <a:xfrm>
            <a:off x="539552" y="1906861"/>
            <a:ext cx="4680520" cy="1200329"/>
          </a:xfrm>
          <a:prstGeom prst="rect">
            <a:avLst/>
          </a:prstGeom>
          <a:solidFill>
            <a:schemeClr val="tx1">
              <a:lumMod val="75000"/>
              <a:lumOff val="25000"/>
              <a:alpha val="75000"/>
            </a:schemeClr>
          </a:solidFill>
        </p:spPr>
        <p:txBody>
          <a:bodyPr wrap="square" lIns="137160" tIns="137160" rIns="137160" bIns="137160" rtlCol="0">
            <a:spAutoFit/>
          </a:bodyPr>
          <a:lstStyle/>
          <a:p>
            <a:r>
              <a:rPr lang="en-US" sz="1500" dirty="0">
                <a:solidFill>
                  <a:schemeClr val="bg1"/>
                </a:solidFill>
              </a:rPr>
              <a:t>Stress causes mental hearth disorders and cardiovascular diseases.</a:t>
            </a:r>
          </a:p>
          <a:p>
            <a:endParaRPr lang="en-US" sz="1500" dirty="0">
              <a:solidFill>
                <a:schemeClr val="bg1"/>
              </a:solidFill>
            </a:endParaRPr>
          </a:p>
          <a:p>
            <a:r>
              <a:rPr lang="en-US" sz="1500" dirty="0">
                <a:solidFill>
                  <a:schemeClr val="bg1"/>
                </a:solidFill>
              </a:rPr>
              <a:t>Direct access to nature can alleviate feelings of stress.</a:t>
            </a:r>
          </a:p>
        </p:txBody>
      </p:sp>
    </p:spTree>
    <p:extLst>
      <p:ext uri="{BB962C8B-B14F-4D97-AF65-F5344CB8AC3E}">
        <p14:creationId xmlns:p14="http://schemas.microsoft.com/office/powerpoint/2010/main" val="3323389796"/>
      </p:ext>
    </p:extLst>
  </p:cSld>
  <p:clrMapOvr>
    <a:masterClrMapping/>
  </p:clrMapOvr>
  <p:transition advClick="0"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0896467_Full.jpg"/>
          <p:cNvPicPr>
            <a:picLocks noChangeAspect="1"/>
          </p:cNvPicPr>
          <p:nvPr/>
        </p:nvPicPr>
        <p:blipFill>
          <a:blip r:embed="rId3" cstate="print"/>
          <a:srcRect r="13043"/>
          <a:stretch>
            <a:fillRect/>
          </a:stretch>
        </p:blipFill>
        <p:spPr>
          <a:xfrm>
            <a:off x="-7620" y="0"/>
            <a:ext cx="9303077" cy="7133940"/>
          </a:xfrm>
          <a:prstGeom prst="rect">
            <a:avLst/>
          </a:prstGeom>
        </p:spPr>
      </p:pic>
      <p:sp>
        <p:nvSpPr>
          <p:cNvPr id="2" name="Title 1"/>
          <p:cNvSpPr>
            <a:spLocks noGrp="1"/>
          </p:cNvSpPr>
          <p:nvPr>
            <p:ph type="title"/>
          </p:nvPr>
        </p:nvSpPr>
        <p:spPr>
          <a:xfrm>
            <a:off x="822960" y="214952"/>
            <a:ext cx="7543800" cy="1420694"/>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Immersion in Natural Environments</a:t>
            </a:r>
          </a:p>
        </p:txBody>
      </p:sp>
      <p:sp>
        <p:nvSpPr>
          <p:cNvPr id="6" name="Content Placeholder 2"/>
          <p:cNvSpPr txBox="1">
            <a:spLocks/>
          </p:cNvSpPr>
          <p:nvPr/>
        </p:nvSpPr>
        <p:spPr>
          <a:xfrm>
            <a:off x="840120" y="1954619"/>
            <a:ext cx="4659600" cy="1620116"/>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 – “Forest bathing”</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Decreased blood glucose by 39.7%</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“NK” (anti-cancer) cell activity</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Effects lingered for up to 30 days after </a:t>
            </a:r>
            <a:r>
              <a:rPr lang="en-GB" sz="1500" dirty="0" err="1">
                <a:solidFill>
                  <a:schemeClr val="bg1"/>
                </a:solidFill>
              </a:rPr>
              <a:t>Shinrin</a:t>
            </a:r>
            <a:r>
              <a:rPr lang="en-GB" sz="1500" dirty="0">
                <a:solidFill>
                  <a:schemeClr val="bg1"/>
                </a:solidFill>
              </a:rPr>
              <a:t>-</a:t>
            </a:r>
            <a:r>
              <a:rPr lang="en-GB" sz="1500" dirty="0" err="1">
                <a:solidFill>
                  <a:schemeClr val="bg1"/>
                </a:solidFill>
              </a:rPr>
              <a:t>yoku</a:t>
            </a:r>
            <a:r>
              <a:rPr lang="en-GB" sz="1500" dirty="0">
                <a:solidFill>
                  <a:schemeClr val="bg1"/>
                </a:solidFill>
              </a:rPr>
              <a:t>.</a:t>
            </a:r>
          </a:p>
        </p:txBody>
      </p:sp>
    </p:spTree>
    <p:extLst>
      <p:ext uri="{BB962C8B-B14F-4D97-AF65-F5344CB8AC3E}">
        <p14:creationId xmlns:p14="http://schemas.microsoft.com/office/powerpoint/2010/main" val="1492350427"/>
      </p:ext>
    </p:extLst>
  </p:cSld>
  <p:clrMapOvr>
    <a:masterClrMapping/>
  </p:clrMapOvr>
  <p:transition advClick="0"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52835104_Full.jpg"/>
          <p:cNvPicPr>
            <a:picLocks noChangeAspect="1"/>
          </p:cNvPicPr>
          <p:nvPr/>
        </p:nvPicPr>
        <p:blipFill>
          <a:blip r:embed="rId3" cstate="print"/>
          <a:srcRect l="3794" r="9249"/>
          <a:stretch>
            <a:fillRect/>
          </a:stretch>
        </p:blipFill>
        <p:spPr>
          <a:xfrm>
            <a:off x="-39782" y="0"/>
            <a:ext cx="9223564" cy="7072967"/>
          </a:xfrm>
          <a:prstGeom prst="rect">
            <a:avLst/>
          </a:prstGeom>
        </p:spPr>
      </p:pic>
      <p:sp>
        <p:nvSpPr>
          <p:cNvPr id="2" name="Title 1"/>
          <p:cNvSpPr>
            <a:spLocks noGrp="1"/>
          </p:cNvSpPr>
          <p:nvPr>
            <p:ph type="title"/>
          </p:nvPr>
        </p:nvSpPr>
        <p:spPr>
          <a:xfrm>
            <a:off x="611560" y="483518"/>
            <a:ext cx="4014446" cy="819503"/>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Daylight</a:t>
            </a:r>
          </a:p>
        </p:txBody>
      </p:sp>
      <p:sp>
        <p:nvSpPr>
          <p:cNvPr id="3" name="Content Placeholder 2"/>
          <p:cNvSpPr>
            <a:spLocks noGrp="1"/>
          </p:cNvSpPr>
          <p:nvPr>
            <p:ph idx="1"/>
          </p:nvPr>
        </p:nvSpPr>
        <p:spPr>
          <a:xfrm>
            <a:off x="683568" y="1490186"/>
            <a:ext cx="3726414" cy="3385820"/>
          </a:xfrm>
          <a:solidFill>
            <a:schemeClr val="tx1">
              <a:lumMod val="75000"/>
              <a:lumOff val="25000"/>
              <a:alpha val="75000"/>
            </a:schemeClr>
          </a:solidFill>
        </p:spPr>
        <p:txBody>
          <a:bodyPr vert="horz" lIns="137160" tIns="137160" rIns="137160" bIns="137160" rtlCol="0">
            <a:normAutofit/>
          </a:bodyPr>
          <a:lstStyle/>
          <a:p>
            <a:r>
              <a:rPr lang="en-GB" dirty="0">
                <a:solidFill>
                  <a:schemeClr val="bg1"/>
                </a:solidFill>
              </a:rPr>
              <a:t>Maintains </a:t>
            </a:r>
          </a:p>
          <a:p>
            <a:pPr lvl="1"/>
            <a:r>
              <a:rPr lang="en-GB" sz="1500" dirty="0">
                <a:solidFill>
                  <a:schemeClr val="bg1"/>
                </a:solidFill>
              </a:rPr>
              <a:t>Circadian rhythms</a:t>
            </a:r>
          </a:p>
          <a:p>
            <a:pPr lvl="1"/>
            <a:r>
              <a:rPr lang="en-GB" sz="1500" dirty="0">
                <a:solidFill>
                  <a:schemeClr val="bg1"/>
                </a:solidFill>
              </a:rPr>
              <a:t>Hormone and </a:t>
            </a:r>
            <a:r>
              <a:rPr lang="en-GB" sz="1500" dirty="0" err="1">
                <a:solidFill>
                  <a:schemeClr val="bg1"/>
                </a:solidFill>
              </a:rPr>
              <a:t>neurotransmtter</a:t>
            </a:r>
            <a:r>
              <a:rPr lang="en-GB" sz="1500" dirty="0">
                <a:solidFill>
                  <a:schemeClr val="bg1"/>
                </a:solidFill>
              </a:rPr>
              <a:t> </a:t>
            </a:r>
          </a:p>
          <a:p>
            <a:pPr lvl="1">
              <a:buNone/>
            </a:pPr>
            <a:r>
              <a:rPr lang="en-GB" sz="1500" dirty="0">
                <a:solidFill>
                  <a:schemeClr val="bg1"/>
                </a:solidFill>
              </a:rPr>
              <a:t>    production</a:t>
            </a:r>
          </a:p>
          <a:p>
            <a:pPr lvl="1"/>
            <a:r>
              <a:rPr lang="en-GB" sz="1500" dirty="0">
                <a:solidFill>
                  <a:schemeClr val="bg1"/>
                </a:solidFill>
              </a:rPr>
              <a:t>Mood</a:t>
            </a:r>
          </a:p>
          <a:p>
            <a:pPr lvl="1"/>
            <a:r>
              <a:rPr lang="en-GB" sz="1500" dirty="0">
                <a:solidFill>
                  <a:schemeClr val="bg1"/>
                </a:solidFill>
              </a:rPr>
              <a:t>Immune system health</a:t>
            </a:r>
          </a:p>
          <a:p>
            <a:r>
              <a:rPr lang="en-GB" dirty="0">
                <a:solidFill>
                  <a:schemeClr val="bg1"/>
                </a:solidFill>
              </a:rPr>
              <a:t>Disrupts</a:t>
            </a:r>
          </a:p>
          <a:p>
            <a:pPr lvl="1"/>
            <a:r>
              <a:rPr lang="en-GB" sz="1500" dirty="0">
                <a:solidFill>
                  <a:schemeClr val="bg1"/>
                </a:solidFill>
              </a:rPr>
              <a:t>Cancer</a:t>
            </a:r>
          </a:p>
          <a:p>
            <a:pPr lvl="1"/>
            <a:r>
              <a:rPr lang="en-GB" sz="1500" dirty="0">
                <a:solidFill>
                  <a:schemeClr val="bg1"/>
                </a:solidFill>
              </a:rPr>
              <a:t>Diabetes</a:t>
            </a:r>
          </a:p>
          <a:p>
            <a:pPr lvl="1"/>
            <a:r>
              <a:rPr lang="en-GB" sz="1500" dirty="0">
                <a:solidFill>
                  <a:schemeClr val="bg1"/>
                </a:solidFill>
              </a:rPr>
              <a:t>Low mood</a:t>
            </a:r>
          </a:p>
        </p:txBody>
      </p:sp>
    </p:spTree>
    <p:extLst>
      <p:ext uri="{BB962C8B-B14F-4D97-AF65-F5344CB8AC3E}">
        <p14:creationId xmlns:p14="http://schemas.microsoft.com/office/powerpoint/2010/main" val="1948437600"/>
      </p:ext>
    </p:extLst>
  </p:cSld>
  <p:clrMapOvr>
    <a:masterClrMapping/>
  </p:clrMapOvr>
  <p:transition advClick="0"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68046C-D613-45C9-B50B-CF0DF276B70E}"/>
              </a:ext>
            </a:extLst>
          </p:cNvPr>
          <p:cNvPicPr>
            <a:picLocks noChangeAspect="1"/>
          </p:cNvPicPr>
          <p:nvPr/>
        </p:nvPicPr>
        <p:blipFill>
          <a:blip r:embed="rId3"/>
          <a:stretch>
            <a:fillRect/>
          </a:stretch>
        </p:blipFill>
        <p:spPr>
          <a:xfrm rot="5400000">
            <a:off x="2003481" y="-1996619"/>
            <a:ext cx="5137036" cy="9144002"/>
          </a:xfrm>
          <a:prstGeom prst="rect">
            <a:avLst/>
          </a:prstGeom>
        </p:spPr>
      </p:pic>
      <p:sp>
        <p:nvSpPr>
          <p:cNvPr id="2" name="Title 1"/>
          <p:cNvSpPr>
            <a:spLocks noGrp="1"/>
          </p:cNvSpPr>
          <p:nvPr>
            <p:ph type="title"/>
          </p:nvPr>
        </p:nvSpPr>
        <p:spPr>
          <a:xfrm>
            <a:off x="755576" y="987574"/>
            <a:ext cx="3933056" cy="1206134"/>
          </a:xfrm>
          <a:solidFill>
            <a:schemeClr val="tx1">
              <a:lumMod val="75000"/>
              <a:lumOff val="25000"/>
              <a:alpha val="65000"/>
            </a:schemeClr>
          </a:solidFill>
        </p:spPr>
        <p:txBody>
          <a:bodyPr vert="horz" lIns="137160" tIns="137160" rIns="137160" bIns="137160" rtlCol="0" anchor="b">
            <a:normAutofit fontScale="90000"/>
          </a:bodyPr>
          <a:lstStyle/>
          <a:p>
            <a:r>
              <a:rPr lang="en-GB" dirty="0">
                <a:solidFill>
                  <a:schemeClr val="bg1"/>
                </a:solidFill>
              </a:rPr>
              <a:t>  Fractal Patterns</a:t>
            </a:r>
            <a:br>
              <a:rPr lang="en-GB" dirty="0">
                <a:solidFill>
                  <a:schemeClr val="bg1"/>
                </a:solidFill>
              </a:rPr>
            </a:br>
            <a:endParaRPr lang="en-GB" sz="1500" dirty="0">
              <a:solidFill>
                <a:schemeClr val="bg1"/>
              </a:solidFill>
            </a:endParaRPr>
          </a:p>
        </p:txBody>
      </p:sp>
      <p:sp>
        <p:nvSpPr>
          <p:cNvPr id="5" name="Title 1"/>
          <p:cNvSpPr txBox="1">
            <a:spLocks/>
          </p:cNvSpPr>
          <p:nvPr/>
        </p:nvSpPr>
        <p:spPr>
          <a:xfrm>
            <a:off x="757632" y="2427733"/>
            <a:ext cx="4678464" cy="522059"/>
          </a:xfrm>
          <a:prstGeom prst="rect">
            <a:avLst/>
          </a:prstGeom>
          <a:solidFill>
            <a:schemeClr val="tx1">
              <a:lumMod val="75000"/>
              <a:lumOff val="25000"/>
              <a:alpha val="65000"/>
            </a:schemeClr>
          </a:solidFill>
        </p:spPr>
        <p:txBody>
          <a:bodyPr vert="horz" lIns="137160" tIns="137160" rIns="137160" bIns="137160" rtlCol="0" anchor="ctr">
            <a:noAutofit/>
          </a:bodyPr>
          <a:lstStyle/>
          <a:p>
            <a:pPr defTabSz="685800">
              <a:lnSpc>
                <a:spcPct val="85000"/>
              </a:lnSpc>
              <a:spcBef>
                <a:spcPct val="0"/>
              </a:spcBef>
              <a:defRPr/>
            </a:pPr>
            <a:r>
              <a:rPr lang="en-GB" sz="1500" spc="-38" dirty="0">
                <a:solidFill>
                  <a:schemeClr val="bg1"/>
                </a:solidFill>
                <a:ea typeface="+mj-ea"/>
                <a:cs typeface="+mj-cs"/>
              </a:rPr>
              <a:t>Increase attention, reduce stress and promote relaxation</a:t>
            </a:r>
            <a:endParaRPr lang="en-GB" sz="2000" spc="-38" dirty="0">
              <a:solidFill>
                <a:schemeClr val="bg1"/>
              </a:solidFill>
              <a:latin typeface="+mj-lt"/>
              <a:ea typeface="+mj-ea"/>
              <a:cs typeface="+mj-cs"/>
            </a:endParaRPr>
          </a:p>
        </p:txBody>
      </p:sp>
    </p:spTree>
    <p:extLst>
      <p:ext uri="{BB962C8B-B14F-4D97-AF65-F5344CB8AC3E}">
        <p14:creationId xmlns:p14="http://schemas.microsoft.com/office/powerpoint/2010/main" val="2076358531"/>
      </p:ext>
    </p:extLst>
  </p:cSld>
  <p:clrMapOvr>
    <a:masterClrMapping/>
  </p:clrMapOvr>
  <p:transition advClick="0"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nger+green anther horiz.jpg"/>
          <p:cNvPicPr>
            <a:picLocks noChangeAspect="1"/>
          </p:cNvPicPr>
          <p:nvPr/>
        </p:nvPicPr>
        <p:blipFill>
          <a:blip r:embed="rId3" cstate="print"/>
          <a:stretch>
            <a:fillRect/>
          </a:stretch>
        </p:blipFill>
        <p:spPr>
          <a:xfrm>
            <a:off x="0" y="-236562"/>
            <a:ext cx="9184640" cy="6888480"/>
          </a:xfrm>
          <a:prstGeom prst="rect">
            <a:avLst/>
          </a:prstGeom>
        </p:spPr>
      </p:pic>
      <p:sp>
        <p:nvSpPr>
          <p:cNvPr id="2" name="Title 1"/>
          <p:cNvSpPr>
            <a:spLocks noGrp="1"/>
          </p:cNvSpPr>
          <p:nvPr>
            <p:ph type="ctrTitle"/>
          </p:nvPr>
        </p:nvSpPr>
        <p:spPr>
          <a:xfrm>
            <a:off x="1725930" y="1131590"/>
            <a:ext cx="5798398" cy="1296144"/>
          </a:xfrm>
          <a:solidFill>
            <a:schemeClr val="tx1">
              <a:lumMod val="75000"/>
              <a:lumOff val="25000"/>
              <a:alpha val="75000"/>
            </a:schemeClr>
          </a:solidFill>
        </p:spPr>
        <p:txBody>
          <a:bodyPr vert="horz" lIns="205740" tIns="205740" rIns="205740" bIns="205740" rtlCol="0" anchor="b">
            <a:normAutofit/>
          </a:bodyPr>
          <a:lstStyle/>
          <a:p>
            <a:r>
              <a:rPr lang="en-GB" sz="4500" dirty="0">
                <a:solidFill>
                  <a:schemeClr val="bg1"/>
                </a:solidFill>
              </a:rPr>
              <a:t>Brain Break!</a:t>
            </a:r>
          </a:p>
        </p:txBody>
      </p:sp>
      <p:sp>
        <p:nvSpPr>
          <p:cNvPr id="7" name="Subtitle 4"/>
          <p:cNvSpPr txBox="1">
            <a:spLocks/>
          </p:cNvSpPr>
          <p:nvPr/>
        </p:nvSpPr>
        <p:spPr>
          <a:xfrm>
            <a:off x="1689946" y="2715766"/>
            <a:ext cx="5657850" cy="720080"/>
          </a:xfrm>
          <a:prstGeom prst="rect">
            <a:avLst/>
          </a:prstGeom>
          <a:solidFill>
            <a:schemeClr val="tx1">
              <a:lumMod val="75000"/>
              <a:lumOff val="25000"/>
              <a:alpha val="75000"/>
            </a:schemeClr>
          </a:solidFill>
        </p:spPr>
        <p:txBody>
          <a:bodyPr vert="horz" lIns="137160" tIns="137160" rIns="137160" bIns="137160" rtlCol="0">
            <a:normAutofit/>
          </a:bodyPr>
          <a:lstStyle/>
          <a:p>
            <a:pPr defTabSz="685800">
              <a:lnSpc>
                <a:spcPct val="90000"/>
              </a:lnSpc>
              <a:spcBef>
                <a:spcPts val="900"/>
              </a:spcBef>
              <a:spcAft>
                <a:spcPts val="150"/>
              </a:spcAft>
              <a:buClr>
                <a:schemeClr val="accent1"/>
              </a:buClr>
              <a:buSzPct val="100000"/>
              <a:defRPr/>
            </a:pPr>
            <a:r>
              <a:rPr lang="en-GB" b="1" cap="all" spc="150" dirty="0">
                <a:solidFill>
                  <a:schemeClr val="bg1"/>
                </a:solidFill>
              </a:rPr>
              <a:t>Your idea of a healthy </a:t>
            </a:r>
            <a:r>
              <a:rPr lang="en-GB" b="1" cap="all" spc="150" dirty="0" err="1">
                <a:solidFill>
                  <a:schemeClr val="bg1"/>
                </a:solidFill>
              </a:rPr>
              <a:t>workp</a:t>
            </a:r>
            <a:r>
              <a:rPr lang="en-GB" b="1" cap="all" spc="150" dirty="0">
                <a:solidFill>
                  <a:schemeClr val="bg1"/>
                </a:solidFill>
              </a:rPr>
              <a:t>lace</a:t>
            </a:r>
          </a:p>
        </p:txBody>
      </p:sp>
    </p:spTree>
    <p:extLst>
      <p:ext uri="{BB962C8B-B14F-4D97-AF65-F5344CB8AC3E}">
        <p14:creationId xmlns:p14="http://schemas.microsoft.com/office/powerpoint/2010/main" val="1706598625"/>
      </p:ext>
    </p:extLst>
  </p:cSld>
  <p:clrMapOvr>
    <a:masterClrMapping/>
  </p:clrMapOvr>
  <p:transition advClick="0"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waii dec07 008.jpg"/>
          <p:cNvPicPr>
            <a:picLocks noChangeAspect="1"/>
          </p:cNvPicPr>
          <p:nvPr/>
        </p:nvPicPr>
        <p:blipFill>
          <a:blip r:embed="rId3" cstate="print"/>
          <a:stretch>
            <a:fillRect/>
          </a:stretch>
        </p:blipFill>
        <p:spPr>
          <a:xfrm>
            <a:off x="0" y="-92546"/>
            <a:ext cx="9239596" cy="6187163"/>
          </a:xfrm>
          <a:prstGeom prst="rect">
            <a:avLst/>
          </a:prstGeom>
        </p:spPr>
      </p:pic>
      <p:sp>
        <p:nvSpPr>
          <p:cNvPr id="2" name="Title 1"/>
          <p:cNvSpPr>
            <a:spLocks noGrp="1"/>
          </p:cNvSpPr>
          <p:nvPr>
            <p:ph type="ctrTitle"/>
          </p:nvPr>
        </p:nvSpPr>
        <p:spPr>
          <a:xfrm>
            <a:off x="1760220" y="987574"/>
            <a:ext cx="5657850" cy="1044116"/>
          </a:xfrm>
          <a:solidFill>
            <a:schemeClr val="tx1">
              <a:lumMod val="75000"/>
              <a:lumOff val="25000"/>
              <a:alpha val="75000"/>
            </a:schemeClr>
          </a:solidFill>
        </p:spPr>
        <p:txBody>
          <a:bodyPr vert="horz" lIns="205740" tIns="205740" rIns="205740" bIns="205740" rtlCol="0" anchor="b">
            <a:normAutofit/>
          </a:bodyPr>
          <a:lstStyle/>
          <a:p>
            <a:r>
              <a:rPr lang="en-GB" sz="4500" dirty="0">
                <a:solidFill>
                  <a:schemeClr val="bg1"/>
                </a:solidFill>
              </a:rPr>
              <a:t>The Design Stuff</a:t>
            </a:r>
          </a:p>
        </p:txBody>
      </p:sp>
    </p:spTree>
    <p:extLst>
      <p:ext uri="{BB962C8B-B14F-4D97-AF65-F5344CB8AC3E}">
        <p14:creationId xmlns:p14="http://schemas.microsoft.com/office/powerpoint/2010/main" val="2392039072"/>
      </p:ext>
    </p:extLst>
  </p:cSld>
  <p:clrMapOvr>
    <a:masterClrMapping/>
  </p:clrMapOvr>
  <p:transition advClick="0"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1"/>
          <p:cNvSpPr>
            <a:spLocks/>
          </p:cNvSpPr>
          <p:nvPr/>
        </p:nvSpPr>
        <p:spPr bwMode="auto">
          <a:xfrm>
            <a:off x="251520" y="411510"/>
            <a:ext cx="3168352" cy="4421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nSpc>
                <a:spcPct val="80000"/>
              </a:lnSpc>
            </a:pPr>
            <a:r>
              <a:rPr lang="en-US" sz="1600" b="1" dirty="0">
                <a:sym typeface="ArialNarrow-Bold" charset="0"/>
              </a:rPr>
              <a:t>This presentation is protected by copyright. </a:t>
            </a:r>
            <a:endParaRPr lang="en-US" sz="1600" dirty="0">
              <a:sym typeface="ArialNarrow" charset="0"/>
            </a:endParaRPr>
          </a:p>
          <a:p>
            <a:r>
              <a:rPr lang="en-US" sz="1400" dirty="0">
                <a:sym typeface="ArialNarrow-Italic" charset="0"/>
              </a:rPr>
              <a:t>Protected by US and International copyright laws, reproduction, distribution, display and use of the presentation without written permission of Green Plants for Green Buildings is prohibited.</a:t>
            </a:r>
            <a:endParaRPr lang="en-US" sz="1400" dirty="0">
              <a:cs typeface="Arial" pitchFamily="34" charset="0"/>
              <a:sym typeface="Arial" pitchFamily="34" charset="0"/>
            </a:endParaRPr>
          </a:p>
          <a:p>
            <a:pPr>
              <a:lnSpc>
                <a:spcPct val="80000"/>
              </a:lnSpc>
            </a:pPr>
            <a:endParaRPr lang="en-US" sz="1100" i="1" dirty="0">
              <a:latin typeface="ArialNarrow-Italic" charset="0"/>
              <a:sym typeface="ArialNarrow-Italic" charset="0"/>
            </a:endParaRPr>
          </a:p>
          <a:p>
            <a:pPr>
              <a:lnSpc>
                <a:spcPct val="80000"/>
              </a:lnSpc>
            </a:pPr>
            <a:r>
              <a:rPr lang="en-US" sz="1100" i="1" dirty="0">
                <a:latin typeface="ArialNarrow-Italic" charset="0"/>
                <a:sym typeface="ArialNarrow-Italic" charset="0"/>
              </a:rPr>
              <a:t>© 2018 Green Plants for Green Buildings</a:t>
            </a:r>
          </a:p>
          <a:p>
            <a:pPr>
              <a:lnSpc>
                <a:spcPct val="80000"/>
              </a:lnSpc>
            </a:pPr>
            <a:endParaRPr lang="en-US" sz="1100" i="1" dirty="0">
              <a:latin typeface="ArialNarrow-Italic" charset="0"/>
              <a:sym typeface="ArialNarrow-Italic" charset="0"/>
            </a:endParaRPr>
          </a:p>
          <a:p>
            <a:r>
              <a:rPr lang="en-US" sz="1400" dirty="0">
                <a:sym typeface="ArialNarrow-Italic" charset="0"/>
              </a:rPr>
              <a:t>This biophilic design information in this presentation is based on </a:t>
            </a:r>
            <a:r>
              <a:rPr lang="en-US" sz="1400" b="1" dirty="0">
                <a:sym typeface="ArialNarrow-Italic" charset="0"/>
              </a:rPr>
              <a:t>Terrapin Bright Green’s </a:t>
            </a:r>
            <a:r>
              <a:rPr lang="en-US" sz="1400" b="1" i="1" dirty="0">
                <a:sym typeface="ArialNarrow-Italic" charset="0"/>
              </a:rPr>
              <a:t>The Economics of Biophilia</a:t>
            </a:r>
            <a:r>
              <a:rPr lang="en-US" sz="1400" i="1" dirty="0">
                <a:sym typeface="ArialNarrow-Italic" charset="0"/>
              </a:rPr>
              <a:t>. </a:t>
            </a:r>
            <a:r>
              <a:rPr lang="en-US" sz="1400" dirty="0">
                <a:sym typeface="ArialNarrow-Italic" charset="0"/>
              </a:rPr>
              <a:t>Research citations and calculations mentioned in this presentation appear on pages 29 – 39 of their publication.</a:t>
            </a:r>
          </a:p>
          <a:p>
            <a:endParaRPr lang="en-US" sz="1400" dirty="0">
              <a:sym typeface="ArialNarrow-Italic" charset="0"/>
            </a:endParaRPr>
          </a:p>
          <a:p>
            <a:r>
              <a:rPr lang="en-US" sz="1400" dirty="0"/>
              <a:t>Download a copy from </a:t>
            </a:r>
            <a:r>
              <a:rPr lang="en-US" sz="1400" dirty="0">
                <a:hlinkClick r:id="rId3"/>
              </a:rPr>
              <a:t>https://greenplantsforgreenbuildings.org/research</a:t>
            </a:r>
            <a:r>
              <a:rPr lang="en-US" sz="1400" dirty="0"/>
              <a:t> .</a:t>
            </a:r>
          </a:p>
          <a:p>
            <a:pPr defTabSz="685800">
              <a:lnSpc>
                <a:spcPct val="80000"/>
              </a:lnSpc>
            </a:pPr>
            <a:endParaRPr lang="en-US" sz="1350" dirty="0"/>
          </a:p>
        </p:txBody>
      </p:sp>
      <p:sp>
        <p:nvSpPr>
          <p:cNvPr id="16388" name="AutoShape 4"/>
          <p:cNvSpPr>
            <a:spLocks/>
          </p:cNvSpPr>
          <p:nvPr/>
        </p:nvSpPr>
        <p:spPr bwMode="auto">
          <a:xfrm>
            <a:off x="7258050" y="4832748"/>
            <a:ext cx="742950" cy="1869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r" defTabSz="685800"/>
            <a:fld id="{15EF9312-4867-4704-9C21-620A535FE375}" type="slidenum">
              <a:rPr lang="en-US" sz="825">
                <a:solidFill>
                  <a:srgbClr val="FFFFFF"/>
                </a:solidFill>
                <a:latin typeface="Arial" pitchFamily="34" charset="0"/>
                <a:cs typeface="Arial" pitchFamily="34" charset="0"/>
                <a:sym typeface="Arial" pitchFamily="34" charset="0"/>
              </a:rPr>
              <a:pPr algn="r" defTabSz="685800"/>
              <a:t>2</a:t>
            </a:fld>
            <a:endParaRPr lang="en-US" sz="1350"/>
          </a:p>
        </p:txBody>
      </p:sp>
      <p:sp>
        <p:nvSpPr>
          <p:cNvPr id="8" name="TextBox 7"/>
          <p:cNvSpPr txBox="1"/>
          <p:nvPr/>
        </p:nvSpPr>
        <p:spPr>
          <a:xfrm>
            <a:off x="1143000" y="4841308"/>
            <a:ext cx="2484276" cy="484748"/>
          </a:xfrm>
          <a:prstGeom prst="rect">
            <a:avLst/>
          </a:prstGeom>
          <a:noFill/>
        </p:spPr>
        <p:txBody>
          <a:bodyPr wrap="square" tIns="68580" bIns="68580" rtlCol="0">
            <a:spAutoFit/>
          </a:bodyPr>
          <a:lstStyle/>
          <a:p>
            <a:pPr marL="0" lvl="1"/>
            <a:r>
              <a:rPr lang="en-GB" sz="900" dirty="0"/>
              <a:t>.Photo: Stock Snap</a:t>
            </a:r>
          </a:p>
          <a:p>
            <a:endParaRPr lang="en-US" sz="1350" dirty="0"/>
          </a:p>
        </p:txBody>
      </p:sp>
      <p:pic>
        <p:nvPicPr>
          <p:cNvPr id="6" name="Picture 5" descr="e-rooftop #8.tif">
            <a:extLst>
              <a:ext uri="{FF2B5EF4-FFF2-40B4-BE49-F238E27FC236}">
                <a16:creationId xmlns:a16="http://schemas.microsoft.com/office/drawing/2014/main" id="{CF095D6C-FFD0-4669-A03C-7FB5A567CE1D}"/>
              </a:ext>
            </a:extLst>
          </p:cNvPr>
          <p:cNvPicPr>
            <a:picLocks noChangeAspect="1"/>
          </p:cNvPicPr>
          <p:nvPr/>
        </p:nvPicPr>
        <p:blipFill>
          <a:blip r:embed="rId4" cstate="print"/>
          <a:stretch>
            <a:fillRect/>
          </a:stretch>
        </p:blipFill>
        <p:spPr>
          <a:xfrm>
            <a:off x="4060561" y="0"/>
            <a:ext cx="4831919" cy="5326056"/>
          </a:xfrm>
          <a:prstGeom prst="rect">
            <a:avLst/>
          </a:prstGeom>
        </p:spPr>
      </p:pic>
    </p:spTree>
    <p:extLst>
      <p:ext uri="{BB962C8B-B14F-4D97-AF65-F5344CB8AC3E}">
        <p14:creationId xmlns:p14="http://schemas.microsoft.com/office/powerpoint/2010/main" val="2048303404"/>
      </p:ext>
    </p:extLst>
  </p:cSld>
  <p:clrMapOvr>
    <a:masterClrMapping/>
  </p:clrMapOvr>
  <p:transition advClick="0"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liage Design Systems of Central Florida_Mike Lewis_10_Enterprise Park_Pic2.jpg"/>
          <p:cNvPicPr>
            <a:picLocks noChangeAspect="1"/>
          </p:cNvPicPr>
          <p:nvPr/>
        </p:nvPicPr>
        <p:blipFill>
          <a:blip r:embed="rId3" cstate="print"/>
          <a:stretch>
            <a:fillRect/>
          </a:stretch>
        </p:blipFill>
        <p:spPr>
          <a:xfrm>
            <a:off x="0" y="-9964"/>
            <a:ext cx="9235440" cy="6926580"/>
          </a:xfrm>
          <a:prstGeom prst="rect">
            <a:avLst/>
          </a:prstGeom>
        </p:spPr>
      </p:pic>
      <p:sp>
        <p:nvSpPr>
          <p:cNvPr id="2" name="Title 1"/>
          <p:cNvSpPr>
            <a:spLocks noGrp="1"/>
          </p:cNvSpPr>
          <p:nvPr>
            <p:ph type="title"/>
          </p:nvPr>
        </p:nvSpPr>
        <p:spPr>
          <a:xfrm>
            <a:off x="1043608" y="488575"/>
            <a:ext cx="4032448" cy="1158220"/>
          </a:xfrm>
          <a:solidFill>
            <a:schemeClr val="tx1">
              <a:lumMod val="75000"/>
              <a:lumOff val="25000"/>
              <a:alpha val="85000"/>
            </a:schemeClr>
          </a:solidFill>
        </p:spPr>
        <p:txBody>
          <a:bodyPr vert="horz" lIns="137160" tIns="137160" rIns="137160" bIns="137160" rtlCol="0" anchor="b">
            <a:normAutofit fontScale="90000"/>
          </a:bodyPr>
          <a:lstStyle/>
          <a:p>
            <a:r>
              <a:rPr lang="en-GB" dirty="0" err="1">
                <a:solidFill>
                  <a:schemeClr val="bg1"/>
                </a:solidFill>
              </a:rPr>
              <a:t>Biophilic</a:t>
            </a:r>
            <a:r>
              <a:rPr lang="en-GB" dirty="0">
                <a:solidFill>
                  <a:schemeClr val="bg1"/>
                </a:solidFill>
              </a:rPr>
              <a:t> Design</a:t>
            </a:r>
          </a:p>
        </p:txBody>
      </p:sp>
      <p:sp>
        <p:nvSpPr>
          <p:cNvPr id="3" name="Content Placeholder 2"/>
          <p:cNvSpPr>
            <a:spLocks noGrp="1"/>
          </p:cNvSpPr>
          <p:nvPr>
            <p:ph idx="1"/>
          </p:nvPr>
        </p:nvSpPr>
        <p:spPr>
          <a:xfrm>
            <a:off x="1043608" y="2163035"/>
            <a:ext cx="5760640" cy="971426"/>
          </a:xfrm>
          <a:solidFill>
            <a:schemeClr val="tx1">
              <a:lumMod val="75000"/>
              <a:lumOff val="25000"/>
              <a:alpha val="85000"/>
            </a:schemeClr>
          </a:solidFill>
        </p:spPr>
        <p:txBody>
          <a:bodyPr vert="horz" lIns="137160" tIns="137160" rIns="137160" bIns="137160" rtlCol="0">
            <a:normAutofit fontScale="77500" lnSpcReduction="20000"/>
          </a:bodyPr>
          <a:lstStyle/>
          <a:p>
            <a:r>
              <a:rPr lang="en-GB" dirty="0">
                <a:solidFill>
                  <a:schemeClr val="bg1"/>
                </a:solidFill>
              </a:rPr>
              <a:t>Restores natural stimuli to the built environment.</a:t>
            </a:r>
          </a:p>
          <a:p>
            <a:r>
              <a:rPr lang="en-GB" dirty="0">
                <a:solidFill>
                  <a:schemeClr val="bg1"/>
                </a:solidFill>
              </a:rPr>
              <a:t>Enhances physiological, cognitive and psychological functions.</a:t>
            </a:r>
          </a:p>
        </p:txBody>
      </p:sp>
      <p:sp>
        <p:nvSpPr>
          <p:cNvPr id="5" name="TextBox 4"/>
          <p:cNvSpPr txBox="1"/>
          <p:nvPr/>
        </p:nvSpPr>
        <p:spPr>
          <a:xfrm>
            <a:off x="1143000" y="4887039"/>
            <a:ext cx="2942946" cy="276999"/>
          </a:xfrm>
          <a:prstGeom prst="rect">
            <a:avLst/>
          </a:prstGeom>
          <a:noFill/>
        </p:spPr>
        <p:txBody>
          <a:bodyPr wrap="square" tIns="68580" bIns="68580" rtlCol="0">
            <a:spAutoFit/>
          </a:bodyPr>
          <a:lstStyle/>
          <a:p>
            <a:pPr marL="0" lvl="1"/>
            <a:r>
              <a:rPr lang="en-GB" sz="900" dirty="0"/>
              <a:t>Photo:  Mike Lewis, Foliage Design Systems, </a:t>
            </a:r>
            <a:r>
              <a:rPr lang="en-GB" sz="900" dirty="0" err="1"/>
              <a:t>Orlando</a:t>
            </a:r>
            <a:r>
              <a:rPr lang="en-GB" sz="900" dirty="0"/>
              <a:t>, FL</a:t>
            </a:r>
            <a:endParaRPr lang="en-US" sz="1350" dirty="0"/>
          </a:p>
        </p:txBody>
      </p:sp>
    </p:spTree>
    <p:extLst>
      <p:ext uri="{BB962C8B-B14F-4D97-AF65-F5344CB8AC3E}">
        <p14:creationId xmlns:p14="http://schemas.microsoft.com/office/powerpoint/2010/main" val="2790619526"/>
      </p:ext>
    </p:extLst>
  </p:cSld>
  <p:clrMapOvr>
    <a:masterClrMapping/>
  </p:clrMapOvr>
  <p:transition advClick="0"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gstock-Downtown-Albuquerque-89696000.jpg"/>
          <p:cNvPicPr>
            <a:picLocks noChangeAspect="1"/>
          </p:cNvPicPr>
          <p:nvPr/>
        </p:nvPicPr>
        <p:blipFill>
          <a:blip r:embed="rId3" cstate="print"/>
          <a:srcRect/>
          <a:stretch>
            <a:fillRect/>
          </a:stretch>
        </p:blipFill>
        <p:spPr>
          <a:xfrm>
            <a:off x="-9580" y="0"/>
            <a:ext cx="9142670" cy="7001310"/>
          </a:xfrm>
          <a:prstGeom prst="rect">
            <a:avLst/>
          </a:prstGeom>
        </p:spPr>
      </p:pic>
      <p:sp>
        <p:nvSpPr>
          <p:cNvPr id="2" name="Title 1"/>
          <p:cNvSpPr>
            <a:spLocks noGrp="1"/>
          </p:cNvSpPr>
          <p:nvPr>
            <p:ph type="title"/>
          </p:nvPr>
        </p:nvSpPr>
        <p:spPr>
          <a:xfrm>
            <a:off x="1115616" y="483518"/>
            <a:ext cx="6984776" cy="1008112"/>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Categorizing </a:t>
            </a:r>
            <a:r>
              <a:rPr lang="en-GB" dirty="0" err="1">
                <a:solidFill>
                  <a:schemeClr val="bg1"/>
                </a:solidFill>
              </a:rPr>
              <a:t>Biophilic</a:t>
            </a:r>
            <a:r>
              <a:rPr lang="en-GB" dirty="0">
                <a:solidFill>
                  <a:schemeClr val="bg1"/>
                </a:solidFill>
              </a:rPr>
              <a:t> Design</a:t>
            </a:r>
          </a:p>
        </p:txBody>
      </p:sp>
      <p:sp>
        <p:nvSpPr>
          <p:cNvPr id="3" name="Content Placeholder 2"/>
          <p:cNvSpPr>
            <a:spLocks noGrp="1"/>
          </p:cNvSpPr>
          <p:nvPr>
            <p:ph idx="1"/>
          </p:nvPr>
        </p:nvSpPr>
        <p:spPr>
          <a:xfrm>
            <a:off x="1115616" y="1779662"/>
            <a:ext cx="2808312" cy="1512168"/>
          </a:xfrm>
          <a:solidFill>
            <a:schemeClr val="tx1">
              <a:lumMod val="75000"/>
              <a:lumOff val="25000"/>
              <a:alpha val="75000"/>
            </a:schemeClr>
          </a:solidFill>
        </p:spPr>
        <p:txBody>
          <a:bodyPr vert="horz" lIns="137160" tIns="137160" rIns="137160" bIns="137160" rtlCol="0">
            <a:normAutofit/>
          </a:bodyPr>
          <a:lstStyle/>
          <a:p>
            <a:r>
              <a:rPr lang="en-GB" dirty="0">
                <a:solidFill>
                  <a:schemeClr val="bg1"/>
                </a:solidFill>
              </a:rPr>
              <a:t>Nature in the Space</a:t>
            </a:r>
          </a:p>
          <a:p>
            <a:r>
              <a:rPr lang="en-GB" dirty="0">
                <a:solidFill>
                  <a:schemeClr val="bg1"/>
                </a:solidFill>
              </a:rPr>
              <a:t>Natural Analogues</a:t>
            </a:r>
          </a:p>
          <a:p>
            <a:r>
              <a:rPr lang="en-GB" dirty="0">
                <a:solidFill>
                  <a:schemeClr val="bg1"/>
                </a:solidFill>
              </a:rPr>
              <a:t>Nature of the Space </a:t>
            </a:r>
          </a:p>
        </p:txBody>
      </p:sp>
    </p:spTree>
    <p:extLst>
      <p:ext uri="{BB962C8B-B14F-4D97-AF65-F5344CB8AC3E}">
        <p14:creationId xmlns:p14="http://schemas.microsoft.com/office/powerpoint/2010/main" val="10820467"/>
      </p:ext>
    </p:extLst>
  </p:cSld>
  <p:clrMapOvr>
    <a:masterClrMapping/>
  </p:clrMapOvr>
  <p:transition advClick="0"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tyscapes Plantcare_Jan Goodman_08_Winter Garden_Pic9.JPG"/>
          <p:cNvPicPr>
            <a:picLocks noChangeAspect="1"/>
          </p:cNvPicPr>
          <p:nvPr/>
        </p:nvPicPr>
        <p:blipFill>
          <a:blip r:embed="rId3" cstate="print"/>
          <a:srcRect/>
          <a:stretch>
            <a:fillRect/>
          </a:stretch>
        </p:blipFill>
        <p:spPr>
          <a:xfrm>
            <a:off x="-108520" y="-1388690"/>
            <a:ext cx="9509760" cy="7140966"/>
          </a:xfrm>
          <a:prstGeom prst="rect">
            <a:avLst/>
          </a:prstGeom>
        </p:spPr>
      </p:pic>
      <p:sp>
        <p:nvSpPr>
          <p:cNvPr id="2" name="Title 1"/>
          <p:cNvSpPr>
            <a:spLocks noGrp="1"/>
          </p:cNvSpPr>
          <p:nvPr>
            <p:ph type="title"/>
          </p:nvPr>
        </p:nvSpPr>
        <p:spPr>
          <a:xfrm>
            <a:off x="971600" y="735546"/>
            <a:ext cx="6014422" cy="936104"/>
          </a:xfrm>
          <a:solidFill>
            <a:schemeClr val="bg1">
              <a:lumMod val="85000"/>
              <a:alpha val="75000"/>
            </a:schemeClr>
          </a:solidFill>
        </p:spPr>
        <p:txBody>
          <a:bodyPr>
            <a:normAutofit/>
          </a:bodyPr>
          <a:lstStyle/>
          <a:p>
            <a:r>
              <a:rPr lang="en-GB" dirty="0">
                <a:solidFill>
                  <a:schemeClr val="tx1"/>
                </a:solidFill>
              </a:rPr>
              <a:t>Nature in the Space</a:t>
            </a:r>
          </a:p>
        </p:txBody>
      </p:sp>
      <p:sp>
        <p:nvSpPr>
          <p:cNvPr id="3" name="Content Placeholder 2"/>
          <p:cNvSpPr>
            <a:spLocks noGrp="1"/>
          </p:cNvSpPr>
          <p:nvPr>
            <p:ph idx="1"/>
          </p:nvPr>
        </p:nvSpPr>
        <p:spPr>
          <a:xfrm>
            <a:off x="1043608" y="3795886"/>
            <a:ext cx="7488832" cy="1044116"/>
          </a:xfrm>
          <a:solidFill>
            <a:schemeClr val="bg1">
              <a:lumMod val="85000"/>
              <a:alpha val="75000"/>
            </a:schemeClr>
          </a:solidFill>
        </p:spPr>
        <p:txBody>
          <a:bodyPr vert="horz" lIns="137160" tIns="68580" rIns="137160" bIns="68580" rtlCol="0">
            <a:normAutofit fontScale="92500"/>
          </a:bodyPr>
          <a:lstStyle/>
          <a:p>
            <a:r>
              <a:rPr lang="en-GB" dirty="0">
                <a:solidFill>
                  <a:schemeClr val="tx1"/>
                </a:solidFill>
              </a:rPr>
              <a:t>Incorporation of plants, water and animals into the build environment. </a:t>
            </a:r>
          </a:p>
          <a:p>
            <a:r>
              <a:rPr lang="en-GB" dirty="0">
                <a:solidFill>
                  <a:schemeClr val="tx1"/>
                </a:solidFill>
              </a:rPr>
              <a:t>Produces the  strongest </a:t>
            </a:r>
            <a:r>
              <a:rPr lang="en-GB" dirty="0" err="1">
                <a:solidFill>
                  <a:schemeClr val="tx1"/>
                </a:solidFill>
              </a:rPr>
              <a:t>biophilic</a:t>
            </a:r>
            <a:r>
              <a:rPr lang="en-GB" dirty="0">
                <a:solidFill>
                  <a:schemeClr val="tx1"/>
                </a:solidFill>
              </a:rPr>
              <a:t> reactions</a:t>
            </a:r>
          </a:p>
          <a:p>
            <a:endParaRPr lang="en-GB" dirty="0"/>
          </a:p>
        </p:txBody>
      </p:sp>
      <p:sp>
        <p:nvSpPr>
          <p:cNvPr id="5" name="TextBox 4"/>
          <p:cNvSpPr txBox="1"/>
          <p:nvPr/>
        </p:nvSpPr>
        <p:spPr>
          <a:xfrm>
            <a:off x="1143000" y="4901126"/>
            <a:ext cx="2484276" cy="484748"/>
          </a:xfrm>
          <a:prstGeom prst="rect">
            <a:avLst/>
          </a:prstGeom>
          <a:noFill/>
        </p:spPr>
        <p:txBody>
          <a:bodyPr wrap="square" tIns="68580" bIns="68580" rtlCol="0">
            <a:spAutoFit/>
          </a:bodyPr>
          <a:lstStyle/>
          <a:p>
            <a:pPr marL="0" lvl="1"/>
            <a:r>
              <a:rPr lang="en-GB" sz="900" dirty="0"/>
              <a:t>Photo:  Janice Goodman, Cityscapes, Boston.</a:t>
            </a:r>
          </a:p>
          <a:p>
            <a:endParaRPr lang="en-US" sz="1350" dirty="0"/>
          </a:p>
        </p:txBody>
      </p:sp>
    </p:spTree>
    <p:extLst>
      <p:ext uri="{BB962C8B-B14F-4D97-AF65-F5344CB8AC3E}">
        <p14:creationId xmlns:p14="http://schemas.microsoft.com/office/powerpoint/2010/main" val="302262412"/>
      </p:ext>
    </p:extLst>
  </p:cSld>
  <p:clrMapOvr>
    <a:masterClrMapping/>
  </p:clrMapOvr>
  <p:transition advClick="0"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od_floor.jpg"/>
          <p:cNvPicPr>
            <a:picLocks noChangeAspect="1"/>
          </p:cNvPicPr>
          <p:nvPr/>
        </p:nvPicPr>
        <p:blipFill>
          <a:blip r:embed="rId3" cstate="print"/>
          <a:stretch>
            <a:fillRect/>
          </a:stretch>
        </p:blipFill>
        <p:spPr>
          <a:xfrm>
            <a:off x="0" y="0"/>
            <a:ext cx="9180512" cy="6808622"/>
          </a:xfrm>
          <a:prstGeom prst="rect">
            <a:avLst/>
          </a:prstGeom>
        </p:spPr>
      </p:pic>
      <p:sp>
        <p:nvSpPr>
          <p:cNvPr id="2" name="Title 1"/>
          <p:cNvSpPr>
            <a:spLocks noGrp="1"/>
          </p:cNvSpPr>
          <p:nvPr>
            <p:ph type="title"/>
          </p:nvPr>
        </p:nvSpPr>
        <p:spPr>
          <a:xfrm>
            <a:off x="683568" y="470271"/>
            <a:ext cx="4356484" cy="891511"/>
          </a:xfrm>
          <a:solidFill>
            <a:schemeClr val="tx1">
              <a:lumMod val="75000"/>
              <a:lumOff val="25000"/>
              <a:alpha val="85000"/>
            </a:schemeClr>
          </a:solidFill>
        </p:spPr>
        <p:txBody>
          <a:bodyPr vert="horz" lIns="137160" tIns="137160" rIns="137160" bIns="137160" rtlCol="0" anchor="b">
            <a:normAutofit fontScale="90000"/>
          </a:bodyPr>
          <a:lstStyle/>
          <a:p>
            <a:r>
              <a:rPr lang="en-GB" dirty="0">
                <a:solidFill>
                  <a:schemeClr val="bg1"/>
                </a:solidFill>
              </a:rPr>
              <a:t>Natural Analogues</a:t>
            </a:r>
          </a:p>
        </p:txBody>
      </p:sp>
      <p:sp>
        <p:nvSpPr>
          <p:cNvPr id="3" name="Content Placeholder 2"/>
          <p:cNvSpPr>
            <a:spLocks noGrp="1"/>
          </p:cNvSpPr>
          <p:nvPr>
            <p:ph idx="1"/>
          </p:nvPr>
        </p:nvSpPr>
        <p:spPr>
          <a:xfrm>
            <a:off x="5144506" y="2499742"/>
            <a:ext cx="3888432" cy="2483632"/>
          </a:xfrm>
          <a:solidFill>
            <a:schemeClr val="tx1">
              <a:lumMod val="75000"/>
              <a:lumOff val="25000"/>
              <a:alpha val="85000"/>
            </a:schemeClr>
          </a:solidFill>
        </p:spPr>
        <p:txBody>
          <a:bodyPr vert="horz" lIns="137160" tIns="137160" rIns="137160" bIns="137160" rtlCol="0">
            <a:normAutofit lnSpcReduction="10000"/>
          </a:bodyPr>
          <a:lstStyle/>
          <a:p>
            <a:r>
              <a:rPr lang="en-GB" dirty="0">
                <a:solidFill>
                  <a:schemeClr val="bg1"/>
                </a:solidFill>
              </a:rPr>
              <a:t>Organic, non-living and indirect evocations of nature.</a:t>
            </a:r>
          </a:p>
          <a:p>
            <a:r>
              <a:rPr lang="en-GB" dirty="0">
                <a:solidFill>
                  <a:schemeClr val="bg1"/>
                </a:solidFill>
              </a:rPr>
              <a:t>One degree of separation away from true nature. </a:t>
            </a:r>
          </a:p>
          <a:p>
            <a:r>
              <a:rPr lang="en-GB" dirty="0">
                <a:solidFill>
                  <a:schemeClr val="bg1"/>
                </a:solidFill>
              </a:rPr>
              <a:t>Produce measureable but less benefits compared to designs with nature in the space.</a:t>
            </a:r>
          </a:p>
          <a:p>
            <a:endParaRPr lang="en-GB" dirty="0"/>
          </a:p>
        </p:txBody>
      </p:sp>
      <p:pic>
        <p:nvPicPr>
          <p:cNvPr id="4" name="Picture 3">
            <a:extLst>
              <a:ext uri="{FF2B5EF4-FFF2-40B4-BE49-F238E27FC236}">
                <a16:creationId xmlns:a16="http://schemas.microsoft.com/office/drawing/2014/main" id="{97BCFE47-079F-4CD3-9695-C212B5AA71BA}"/>
              </a:ext>
            </a:extLst>
          </p:cNvPr>
          <p:cNvPicPr>
            <a:picLocks noChangeAspect="1"/>
          </p:cNvPicPr>
          <p:nvPr/>
        </p:nvPicPr>
        <p:blipFill>
          <a:blip r:embed="rId4"/>
          <a:stretch>
            <a:fillRect/>
          </a:stretch>
        </p:blipFill>
        <p:spPr>
          <a:xfrm>
            <a:off x="207472" y="1512348"/>
            <a:ext cx="4837666" cy="3471026"/>
          </a:xfrm>
          <a:prstGeom prst="rect">
            <a:avLst/>
          </a:prstGeom>
        </p:spPr>
      </p:pic>
    </p:spTree>
    <p:extLst>
      <p:ext uri="{BB962C8B-B14F-4D97-AF65-F5344CB8AC3E}">
        <p14:creationId xmlns:p14="http://schemas.microsoft.com/office/powerpoint/2010/main" val="4292136769"/>
      </p:ext>
    </p:extLst>
  </p:cSld>
  <p:clrMapOvr>
    <a:masterClrMapping/>
  </p:clrMapOvr>
  <p:transition advClick="0"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71335935_Full.jpg"/>
          <p:cNvPicPr>
            <a:picLocks noChangeAspect="1"/>
          </p:cNvPicPr>
          <p:nvPr/>
        </p:nvPicPr>
        <p:blipFill>
          <a:blip r:embed="rId3" cstate="print"/>
          <a:srcRect l="4968" t="5462" r="10999"/>
          <a:stretch>
            <a:fillRect/>
          </a:stretch>
        </p:blipFill>
        <p:spPr>
          <a:xfrm>
            <a:off x="0" y="-30470"/>
            <a:ext cx="9326812" cy="6993838"/>
          </a:xfrm>
          <a:prstGeom prst="rect">
            <a:avLst/>
          </a:prstGeom>
        </p:spPr>
      </p:pic>
      <p:sp>
        <p:nvSpPr>
          <p:cNvPr id="2" name="Title 1"/>
          <p:cNvSpPr>
            <a:spLocks noGrp="1"/>
          </p:cNvSpPr>
          <p:nvPr>
            <p:ph type="title"/>
          </p:nvPr>
        </p:nvSpPr>
        <p:spPr>
          <a:xfrm>
            <a:off x="683568" y="267494"/>
            <a:ext cx="4864008" cy="1132967"/>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Nature of the Space</a:t>
            </a:r>
          </a:p>
        </p:txBody>
      </p:sp>
      <p:sp>
        <p:nvSpPr>
          <p:cNvPr id="3" name="Content Placeholder 2"/>
          <p:cNvSpPr>
            <a:spLocks noGrp="1"/>
          </p:cNvSpPr>
          <p:nvPr>
            <p:ph idx="1"/>
          </p:nvPr>
        </p:nvSpPr>
        <p:spPr>
          <a:xfrm>
            <a:off x="4139952" y="3502049"/>
            <a:ext cx="4176464" cy="1384995"/>
          </a:xfrm>
          <a:solidFill>
            <a:schemeClr val="tx1">
              <a:lumMod val="75000"/>
              <a:lumOff val="25000"/>
              <a:alpha val="75000"/>
            </a:schemeClr>
          </a:solidFill>
        </p:spPr>
        <p:txBody>
          <a:bodyPr vert="horz" wrap="square" lIns="137160" tIns="137160" rIns="137160" bIns="137160" rtlCol="0">
            <a:spAutoFit/>
          </a:bodyPr>
          <a:lstStyle/>
          <a:p>
            <a:pPr>
              <a:buNone/>
            </a:pPr>
            <a:r>
              <a:rPr lang="en-GB" dirty="0">
                <a:solidFill>
                  <a:schemeClr val="bg1"/>
                </a:solidFill>
              </a:rPr>
              <a:t>We respond most positively to savannah-like settings with moderate to high depth and openness. </a:t>
            </a:r>
          </a:p>
        </p:txBody>
      </p:sp>
    </p:spTree>
    <p:extLst>
      <p:ext uri="{BB962C8B-B14F-4D97-AF65-F5344CB8AC3E}">
        <p14:creationId xmlns:p14="http://schemas.microsoft.com/office/powerpoint/2010/main" val="1225732773"/>
      </p:ext>
    </p:extLst>
  </p:cSld>
  <p:clrMapOvr>
    <a:masterClrMapping/>
  </p:clrMapOvr>
  <p:transition advClick="0"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45332282_Full.jpg"/>
          <p:cNvPicPr>
            <a:picLocks noChangeAspect="1"/>
          </p:cNvPicPr>
          <p:nvPr/>
        </p:nvPicPr>
        <p:blipFill>
          <a:blip r:embed="rId3" cstate="print"/>
          <a:srcRect l="2402" r="10642"/>
          <a:stretch>
            <a:fillRect/>
          </a:stretch>
        </p:blipFill>
        <p:spPr>
          <a:xfrm>
            <a:off x="0" y="-668610"/>
            <a:ext cx="9302971" cy="7138804"/>
          </a:xfrm>
          <a:prstGeom prst="rect">
            <a:avLst/>
          </a:prstGeom>
        </p:spPr>
      </p:pic>
      <p:sp>
        <p:nvSpPr>
          <p:cNvPr id="2" name="Title 1"/>
          <p:cNvSpPr>
            <a:spLocks noGrp="1"/>
          </p:cNvSpPr>
          <p:nvPr>
            <p:ph type="title"/>
          </p:nvPr>
        </p:nvSpPr>
        <p:spPr>
          <a:xfrm>
            <a:off x="827584" y="195486"/>
            <a:ext cx="7344816" cy="1053529"/>
          </a:xfrm>
          <a:solidFill>
            <a:schemeClr val="tx1">
              <a:lumMod val="75000"/>
              <a:lumOff val="25000"/>
              <a:alpha val="75000"/>
            </a:schemeClr>
          </a:solidFill>
        </p:spPr>
        <p:txBody>
          <a:bodyPr vert="horz" lIns="137160" tIns="137160" rIns="137160" bIns="137160" rtlCol="0" anchor="b">
            <a:normAutofit/>
          </a:bodyPr>
          <a:lstStyle/>
          <a:p>
            <a:pPr>
              <a:defRPr/>
            </a:pPr>
            <a:r>
              <a:rPr lang="en-GB" dirty="0">
                <a:solidFill>
                  <a:schemeClr val="bg1"/>
                </a:solidFill>
              </a:rPr>
              <a:t>“Nature in the Space” Design</a:t>
            </a:r>
          </a:p>
        </p:txBody>
      </p:sp>
      <p:sp>
        <p:nvSpPr>
          <p:cNvPr id="33795" name="Content Placeholder 2"/>
          <p:cNvSpPr>
            <a:spLocks noGrp="1"/>
          </p:cNvSpPr>
          <p:nvPr>
            <p:ph idx="1"/>
          </p:nvPr>
        </p:nvSpPr>
        <p:spPr>
          <a:xfrm>
            <a:off x="862276" y="1509784"/>
            <a:ext cx="4933860" cy="1782045"/>
          </a:xfrm>
          <a:solidFill>
            <a:schemeClr val="tx1">
              <a:lumMod val="75000"/>
              <a:lumOff val="25000"/>
              <a:alpha val="75000"/>
            </a:schemeClr>
          </a:solidFill>
        </p:spPr>
        <p:txBody>
          <a:bodyPr vert="horz" lIns="137160" tIns="137160" rIns="137160" bIns="137160" rtlCol="0">
            <a:noAutofit/>
          </a:bodyPr>
          <a:lstStyle/>
          <a:p>
            <a:pPr lvl="1">
              <a:buNone/>
            </a:pPr>
            <a:r>
              <a:rPr lang="en-GB" sz="1500" dirty="0">
                <a:solidFill>
                  <a:schemeClr val="bg1"/>
                </a:solidFill>
              </a:rPr>
              <a:t>DESIGN ELEMENTS ARE</a:t>
            </a:r>
          </a:p>
          <a:p>
            <a:pPr lvl="1"/>
            <a:r>
              <a:rPr lang="en-GB" sz="1500" dirty="0">
                <a:solidFill>
                  <a:schemeClr val="bg1"/>
                </a:solidFill>
              </a:rPr>
              <a:t>Dynamic movement</a:t>
            </a:r>
          </a:p>
          <a:p>
            <a:pPr lvl="1"/>
            <a:r>
              <a:rPr lang="en-GB" sz="1500" dirty="0">
                <a:solidFill>
                  <a:schemeClr val="bg1"/>
                </a:solidFill>
              </a:rPr>
              <a:t>Natural lighting</a:t>
            </a:r>
          </a:p>
          <a:p>
            <a:pPr lvl="1"/>
            <a:r>
              <a:rPr lang="en-GB" sz="1500" dirty="0">
                <a:solidFill>
                  <a:schemeClr val="bg1"/>
                </a:solidFill>
              </a:rPr>
              <a:t>Water features</a:t>
            </a:r>
          </a:p>
          <a:p>
            <a:pPr lvl="1"/>
            <a:r>
              <a:rPr lang="en-GB" sz="1500" dirty="0">
                <a:solidFill>
                  <a:schemeClr val="bg1"/>
                </a:solidFill>
              </a:rPr>
              <a:t>Static nature: plants and  artwork portraying nature</a:t>
            </a:r>
          </a:p>
        </p:txBody>
      </p:sp>
      <p:sp>
        <p:nvSpPr>
          <p:cNvPr id="6" name="Content Placeholder 2"/>
          <p:cNvSpPr txBox="1">
            <a:spLocks/>
          </p:cNvSpPr>
          <p:nvPr/>
        </p:nvSpPr>
        <p:spPr>
          <a:xfrm>
            <a:off x="6084168" y="3542644"/>
            <a:ext cx="2862318" cy="1693402"/>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Better focus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mental stamina</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Higher productivity</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Reduced absenteeism</a:t>
            </a:r>
          </a:p>
        </p:txBody>
      </p:sp>
    </p:spTree>
    <p:extLst>
      <p:ext uri="{BB962C8B-B14F-4D97-AF65-F5344CB8AC3E}">
        <p14:creationId xmlns:p14="http://schemas.microsoft.com/office/powerpoint/2010/main" val="909735641"/>
      </p:ext>
    </p:extLst>
  </p:cSld>
  <p:clrMapOvr>
    <a:masterClrMapping/>
  </p:clrMapOvr>
  <p:transition advClick="0"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waii dec07 008.jpg"/>
          <p:cNvPicPr>
            <a:picLocks noChangeAspect="1"/>
          </p:cNvPicPr>
          <p:nvPr/>
        </p:nvPicPr>
        <p:blipFill>
          <a:blip r:embed="rId3" cstate="print"/>
          <a:stretch>
            <a:fillRect/>
          </a:stretch>
        </p:blipFill>
        <p:spPr>
          <a:xfrm>
            <a:off x="0" y="0"/>
            <a:ext cx="9239596" cy="6187163"/>
          </a:xfrm>
          <a:prstGeom prst="rect">
            <a:avLst/>
          </a:prstGeom>
        </p:spPr>
      </p:pic>
      <p:sp>
        <p:nvSpPr>
          <p:cNvPr id="2" name="Title 1"/>
          <p:cNvSpPr>
            <a:spLocks noGrp="1"/>
          </p:cNvSpPr>
          <p:nvPr>
            <p:ph type="ctrTitle"/>
          </p:nvPr>
        </p:nvSpPr>
        <p:spPr>
          <a:xfrm>
            <a:off x="1760220" y="843558"/>
            <a:ext cx="5657850" cy="1188132"/>
          </a:xfrm>
          <a:solidFill>
            <a:schemeClr val="tx1">
              <a:lumMod val="75000"/>
              <a:lumOff val="25000"/>
              <a:alpha val="75000"/>
            </a:schemeClr>
          </a:solidFill>
        </p:spPr>
        <p:txBody>
          <a:bodyPr vert="horz" lIns="205740" tIns="205740" rIns="205740" bIns="205740" rtlCol="0" anchor="b">
            <a:normAutofit/>
          </a:bodyPr>
          <a:lstStyle/>
          <a:p>
            <a:r>
              <a:rPr lang="en-GB" sz="4500" dirty="0">
                <a:solidFill>
                  <a:schemeClr val="bg1"/>
                </a:solidFill>
              </a:rPr>
              <a:t>The Economic Stuff</a:t>
            </a:r>
          </a:p>
        </p:txBody>
      </p:sp>
      <p:sp>
        <p:nvSpPr>
          <p:cNvPr id="7" name="Subtitle 4"/>
          <p:cNvSpPr txBox="1">
            <a:spLocks/>
          </p:cNvSpPr>
          <p:nvPr/>
        </p:nvSpPr>
        <p:spPr>
          <a:xfrm>
            <a:off x="1763688" y="2517744"/>
            <a:ext cx="5400600" cy="918102"/>
          </a:xfrm>
          <a:prstGeom prst="rect">
            <a:avLst/>
          </a:prstGeom>
          <a:solidFill>
            <a:schemeClr val="tx1">
              <a:lumMod val="75000"/>
              <a:lumOff val="25000"/>
              <a:alpha val="75000"/>
            </a:schemeClr>
          </a:solidFill>
        </p:spPr>
        <p:txBody>
          <a:bodyPr vert="horz" lIns="137160" tIns="68580" rIns="0" bIns="0" rtlCol="0">
            <a:normAutofit/>
          </a:bodyPr>
          <a:lstStyle/>
          <a:p>
            <a:pPr>
              <a:lnSpc>
                <a:spcPct val="90000"/>
              </a:lnSpc>
              <a:spcBef>
                <a:spcPts val="900"/>
              </a:spcBef>
              <a:spcAft>
                <a:spcPts val="150"/>
              </a:spcAft>
              <a:buClr>
                <a:schemeClr val="accent1"/>
              </a:buClr>
              <a:buSzPct val="100000"/>
              <a:defRPr/>
            </a:pPr>
            <a:r>
              <a:rPr lang="en-GB" b="1" cap="all" spc="150" dirty="0">
                <a:solidFill>
                  <a:schemeClr val="bg1"/>
                </a:solidFill>
              </a:rPr>
              <a:t>research results from Workplaces – Health care – schools - Retail   </a:t>
            </a:r>
          </a:p>
        </p:txBody>
      </p:sp>
    </p:spTree>
    <p:extLst>
      <p:ext uri="{BB962C8B-B14F-4D97-AF65-F5344CB8AC3E}">
        <p14:creationId xmlns:p14="http://schemas.microsoft.com/office/powerpoint/2010/main" val="4247097547"/>
      </p:ext>
    </p:extLst>
  </p:cSld>
  <p:clrMapOvr>
    <a:masterClrMapping/>
  </p:clrMapOvr>
  <p:transition advClick="0"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gstock-People-Enjoying-A-Nice-Day-In--60798554.jpg"/>
          <p:cNvPicPr>
            <a:picLocks noChangeAspect="1"/>
          </p:cNvPicPr>
          <p:nvPr/>
        </p:nvPicPr>
        <p:blipFill>
          <a:blip r:embed="rId3" cstate="print"/>
          <a:srcRect/>
          <a:stretch>
            <a:fillRect/>
          </a:stretch>
        </p:blipFill>
        <p:spPr>
          <a:xfrm>
            <a:off x="-127454" y="-3"/>
            <a:ext cx="9448081" cy="7202146"/>
          </a:xfrm>
          <a:prstGeom prst="rect">
            <a:avLst/>
          </a:prstGeom>
        </p:spPr>
      </p:pic>
      <p:sp>
        <p:nvSpPr>
          <p:cNvPr id="2" name="Title 1"/>
          <p:cNvSpPr>
            <a:spLocks noGrp="1"/>
          </p:cNvSpPr>
          <p:nvPr>
            <p:ph type="title"/>
          </p:nvPr>
        </p:nvSpPr>
        <p:spPr>
          <a:xfrm>
            <a:off x="1760220" y="214953"/>
            <a:ext cx="5134038" cy="1222671"/>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Economic Advantages</a:t>
            </a:r>
          </a:p>
        </p:txBody>
      </p:sp>
      <p:sp>
        <p:nvSpPr>
          <p:cNvPr id="3" name="Content Placeholder 2"/>
          <p:cNvSpPr>
            <a:spLocks noGrp="1"/>
          </p:cNvSpPr>
          <p:nvPr>
            <p:ph idx="1"/>
          </p:nvPr>
        </p:nvSpPr>
        <p:spPr>
          <a:xfrm>
            <a:off x="1760220" y="1653648"/>
            <a:ext cx="5134038" cy="990110"/>
          </a:xfrm>
          <a:solidFill>
            <a:schemeClr val="tx1">
              <a:lumMod val="75000"/>
              <a:lumOff val="25000"/>
              <a:alpha val="75000"/>
            </a:schemeClr>
          </a:solidFill>
        </p:spPr>
        <p:txBody>
          <a:bodyPr vert="horz" lIns="137160" tIns="137160" rIns="137160" bIns="137160" rtlCol="0">
            <a:normAutofit fontScale="85000" lnSpcReduction="10000"/>
          </a:bodyPr>
          <a:lstStyle/>
          <a:p>
            <a:pPr>
              <a:buNone/>
            </a:pPr>
            <a:r>
              <a:rPr lang="en-GB" dirty="0">
                <a:solidFill>
                  <a:schemeClr val="bg1"/>
                </a:solidFill>
              </a:rPr>
              <a:t>  Case studies have documented that humans’ affinity  </a:t>
            </a:r>
          </a:p>
          <a:p>
            <a:r>
              <a:rPr lang="en-GB" dirty="0">
                <a:solidFill>
                  <a:schemeClr val="bg1"/>
                </a:solidFill>
              </a:rPr>
              <a:t>towards nature  =  potential for financial growth.</a:t>
            </a:r>
          </a:p>
        </p:txBody>
      </p:sp>
    </p:spTree>
    <p:extLst>
      <p:ext uri="{BB962C8B-B14F-4D97-AF65-F5344CB8AC3E}">
        <p14:creationId xmlns:p14="http://schemas.microsoft.com/office/powerpoint/2010/main" val="1842591933"/>
      </p:ext>
    </p:extLst>
  </p:cSld>
  <p:clrMapOvr>
    <a:masterClrMapping/>
  </p:clrMapOvr>
  <p:transition advClick="0"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62313122_Full.jpg"/>
          <p:cNvPicPr>
            <a:picLocks noChangeAspect="1"/>
          </p:cNvPicPr>
          <p:nvPr/>
        </p:nvPicPr>
        <p:blipFill>
          <a:blip r:embed="rId3" cstate="print"/>
          <a:srcRect r="9091"/>
          <a:stretch>
            <a:fillRect/>
          </a:stretch>
        </p:blipFill>
        <p:spPr>
          <a:xfrm>
            <a:off x="-24414" y="-839915"/>
            <a:ext cx="9227118" cy="6606623"/>
          </a:xfrm>
          <a:prstGeom prst="rect">
            <a:avLst/>
          </a:prstGeom>
        </p:spPr>
      </p:pic>
      <p:sp>
        <p:nvSpPr>
          <p:cNvPr id="2" name="Title 1"/>
          <p:cNvSpPr>
            <a:spLocks noGrp="1"/>
          </p:cNvSpPr>
          <p:nvPr>
            <p:ph type="title"/>
          </p:nvPr>
        </p:nvSpPr>
        <p:spPr>
          <a:xfrm>
            <a:off x="611560" y="271681"/>
            <a:ext cx="5657850" cy="1080120"/>
          </a:xfrm>
          <a:solidFill>
            <a:schemeClr val="tx1">
              <a:lumMod val="75000"/>
              <a:lumOff val="25000"/>
              <a:alpha val="75000"/>
            </a:schemeClr>
          </a:solidFill>
        </p:spPr>
        <p:txBody>
          <a:bodyPr vert="horz" lIns="137160" tIns="137160" rIns="137160" bIns="137160" rtlCol="0" anchor="ctr" anchorCtr="0">
            <a:normAutofit/>
          </a:bodyPr>
          <a:lstStyle/>
          <a:p>
            <a:r>
              <a:rPr lang="en-GB" dirty="0">
                <a:solidFill>
                  <a:schemeClr val="bg1"/>
                </a:solidFill>
              </a:rPr>
              <a:t>The Economic Case </a:t>
            </a:r>
          </a:p>
        </p:txBody>
      </p:sp>
      <p:sp>
        <p:nvSpPr>
          <p:cNvPr id="3" name="Content Placeholder 2"/>
          <p:cNvSpPr>
            <a:spLocks noGrp="1"/>
          </p:cNvSpPr>
          <p:nvPr>
            <p:ph idx="1"/>
          </p:nvPr>
        </p:nvSpPr>
        <p:spPr>
          <a:xfrm>
            <a:off x="611560" y="2463396"/>
            <a:ext cx="2911059" cy="2520280"/>
          </a:xfrm>
          <a:solidFill>
            <a:schemeClr val="tx1">
              <a:lumMod val="75000"/>
              <a:lumOff val="25000"/>
              <a:alpha val="75000"/>
            </a:schemeClr>
          </a:solidFill>
        </p:spPr>
        <p:txBody>
          <a:bodyPr vert="horz" lIns="137160" tIns="137160" rIns="137160" bIns="137160" rtlCol="0">
            <a:normAutofit fontScale="92500" lnSpcReduction="10000"/>
          </a:bodyPr>
          <a:lstStyle/>
          <a:p>
            <a:r>
              <a:rPr lang="en-GB" dirty="0">
                <a:solidFill>
                  <a:schemeClr val="bg1"/>
                </a:solidFill>
              </a:rPr>
              <a:t>Direct &amp; indirect measures</a:t>
            </a:r>
          </a:p>
          <a:p>
            <a:pPr lvl="1"/>
            <a:r>
              <a:rPr lang="en-GB" sz="1500" dirty="0">
                <a:solidFill>
                  <a:schemeClr val="bg1"/>
                </a:solidFill>
              </a:rPr>
              <a:t>Absenteeism </a:t>
            </a:r>
          </a:p>
          <a:p>
            <a:pPr lvl="1"/>
            <a:r>
              <a:rPr lang="en-GB" sz="1500" dirty="0">
                <a:solidFill>
                  <a:schemeClr val="bg1"/>
                </a:solidFill>
              </a:rPr>
              <a:t>Job performance</a:t>
            </a:r>
          </a:p>
          <a:p>
            <a:pPr lvl="1"/>
            <a:r>
              <a:rPr lang="en-GB" sz="1500" dirty="0">
                <a:solidFill>
                  <a:schemeClr val="bg1"/>
                </a:solidFill>
              </a:rPr>
              <a:t>Staff retention</a:t>
            </a:r>
          </a:p>
          <a:p>
            <a:pPr lvl="1"/>
            <a:r>
              <a:rPr lang="en-GB" sz="1500" dirty="0">
                <a:solidFill>
                  <a:schemeClr val="bg1"/>
                </a:solidFill>
              </a:rPr>
              <a:t>Healing rates</a:t>
            </a:r>
          </a:p>
          <a:p>
            <a:pPr lvl="1"/>
            <a:r>
              <a:rPr lang="en-GB" sz="1500" dirty="0">
                <a:solidFill>
                  <a:schemeClr val="bg1"/>
                </a:solidFill>
              </a:rPr>
              <a:t>Learning rates</a:t>
            </a:r>
          </a:p>
          <a:p>
            <a:pPr lvl="1"/>
            <a:r>
              <a:rPr lang="en-GB" sz="1500" dirty="0">
                <a:solidFill>
                  <a:schemeClr val="bg1"/>
                </a:solidFill>
              </a:rPr>
              <a:t>Retail sales</a:t>
            </a:r>
          </a:p>
          <a:p>
            <a:pPr lvl="1"/>
            <a:r>
              <a:rPr lang="en-GB" sz="1500" dirty="0">
                <a:solidFill>
                  <a:schemeClr val="bg1"/>
                </a:solidFill>
              </a:rPr>
              <a:t>Violence statistics</a:t>
            </a:r>
          </a:p>
          <a:p>
            <a:pPr lvl="1"/>
            <a:endParaRPr lang="en-GB" dirty="0">
              <a:solidFill>
                <a:schemeClr val="bg1"/>
              </a:solidFill>
            </a:endParaRPr>
          </a:p>
        </p:txBody>
      </p:sp>
    </p:spTree>
    <p:extLst>
      <p:ext uri="{BB962C8B-B14F-4D97-AF65-F5344CB8AC3E}">
        <p14:creationId xmlns:p14="http://schemas.microsoft.com/office/powerpoint/2010/main" val="1145643137"/>
      </p:ext>
    </p:extLst>
  </p:cSld>
  <p:clrMapOvr>
    <a:masterClrMapping/>
  </p:clrMapOvr>
  <p:transition advClick="0"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58956298_Full.jpg"/>
          <p:cNvPicPr>
            <a:picLocks noChangeAspect="1"/>
          </p:cNvPicPr>
          <p:nvPr/>
        </p:nvPicPr>
        <p:blipFill>
          <a:blip r:embed="rId3" cstate="print"/>
          <a:srcRect/>
          <a:stretch>
            <a:fillRect/>
          </a:stretch>
        </p:blipFill>
        <p:spPr>
          <a:xfrm>
            <a:off x="-10913" y="0"/>
            <a:ext cx="9143793" cy="6859039"/>
          </a:xfrm>
          <a:prstGeom prst="rect">
            <a:avLst/>
          </a:prstGeom>
        </p:spPr>
      </p:pic>
      <p:sp>
        <p:nvSpPr>
          <p:cNvPr id="2" name="Title 1"/>
          <p:cNvSpPr>
            <a:spLocks noGrp="1"/>
          </p:cNvSpPr>
          <p:nvPr>
            <p:ph type="title"/>
          </p:nvPr>
        </p:nvSpPr>
        <p:spPr>
          <a:xfrm>
            <a:off x="899592" y="277590"/>
            <a:ext cx="3891900" cy="917419"/>
          </a:xfrm>
          <a:solidFill>
            <a:schemeClr val="tx1">
              <a:lumMod val="75000"/>
              <a:lumOff val="25000"/>
              <a:alpha val="75000"/>
            </a:schemeClr>
          </a:solidFill>
        </p:spPr>
        <p:txBody>
          <a:bodyPr vert="horz" lIns="137160" tIns="137160" rIns="137160" bIns="137160" rtlCol="0" anchor="b">
            <a:normAutofit/>
          </a:bodyPr>
          <a:lstStyle/>
          <a:p>
            <a:r>
              <a:rPr lang="en-GB" dirty="0">
                <a:solidFill>
                  <a:schemeClr val="bg1"/>
                </a:solidFill>
              </a:rPr>
              <a:t>Why Bother?</a:t>
            </a:r>
          </a:p>
        </p:txBody>
      </p:sp>
      <p:sp>
        <p:nvSpPr>
          <p:cNvPr id="3" name="Content Placeholder 2"/>
          <p:cNvSpPr>
            <a:spLocks noGrp="1"/>
          </p:cNvSpPr>
          <p:nvPr>
            <p:ph idx="1"/>
          </p:nvPr>
        </p:nvSpPr>
        <p:spPr>
          <a:xfrm>
            <a:off x="971600" y="1638994"/>
            <a:ext cx="3672408" cy="1220788"/>
          </a:xfrm>
          <a:solidFill>
            <a:schemeClr val="tx1">
              <a:lumMod val="75000"/>
              <a:lumOff val="25000"/>
              <a:alpha val="75000"/>
            </a:schemeClr>
          </a:solidFill>
        </p:spPr>
        <p:txBody>
          <a:bodyPr vert="horz" lIns="137160" tIns="137160" rIns="137160" bIns="137160" rtlCol="0">
            <a:normAutofit fontScale="92500" lnSpcReduction="10000"/>
          </a:bodyPr>
          <a:lstStyle/>
          <a:p>
            <a:pPr>
              <a:buNone/>
            </a:pPr>
            <a:r>
              <a:rPr lang="en-GB" dirty="0">
                <a:solidFill>
                  <a:schemeClr val="bg1"/>
                </a:solidFill>
              </a:rPr>
              <a:t>HERE’S ONE REASON: The cost of human capital in the workplace is 10x that of other operation expenses.</a:t>
            </a:r>
          </a:p>
        </p:txBody>
      </p:sp>
    </p:spTree>
    <p:extLst>
      <p:ext uri="{BB962C8B-B14F-4D97-AF65-F5344CB8AC3E}">
        <p14:creationId xmlns:p14="http://schemas.microsoft.com/office/powerpoint/2010/main" val="3294727355"/>
      </p:ext>
    </p:extLst>
  </p:cSld>
  <p:clrMapOvr>
    <a:masterClrMapping/>
  </p:clrMapOvr>
  <p:transition advClick="0"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gstock-SINGAPORE---JAN----The-P-69377692.jpg"/>
          <p:cNvPicPr>
            <a:picLocks noChangeAspect="1"/>
          </p:cNvPicPr>
          <p:nvPr/>
        </p:nvPicPr>
        <p:blipFill>
          <a:blip r:embed="rId3" cstate="print"/>
          <a:srcRect/>
          <a:stretch>
            <a:fillRect/>
          </a:stretch>
        </p:blipFill>
        <p:spPr>
          <a:xfrm>
            <a:off x="-15984" y="-812626"/>
            <a:ext cx="9326880" cy="7024837"/>
          </a:xfrm>
          <a:prstGeom prst="rect">
            <a:avLst/>
          </a:prstGeom>
        </p:spPr>
      </p:pic>
      <p:sp>
        <p:nvSpPr>
          <p:cNvPr id="2" name="Title 1"/>
          <p:cNvSpPr>
            <a:spLocks noGrp="1"/>
          </p:cNvSpPr>
          <p:nvPr>
            <p:ph type="ctrTitle"/>
          </p:nvPr>
        </p:nvSpPr>
        <p:spPr>
          <a:xfrm>
            <a:off x="971600" y="699542"/>
            <a:ext cx="6552728" cy="1147671"/>
          </a:xfrm>
          <a:solidFill>
            <a:schemeClr val="tx1">
              <a:lumMod val="75000"/>
              <a:lumOff val="25000"/>
              <a:alpha val="75000"/>
            </a:schemeClr>
          </a:solidFill>
        </p:spPr>
        <p:txBody>
          <a:bodyPr vert="horz" lIns="137160" tIns="68580" rIns="0" bIns="0" rtlCol="0" anchor="b">
            <a:normAutofit/>
          </a:bodyPr>
          <a:lstStyle/>
          <a:p>
            <a:r>
              <a:rPr lang="en-US" sz="6600" dirty="0">
                <a:solidFill>
                  <a:schemeClr val="bg1"/>
                </a:solidFill>
              </a:rPr>
              <a:t>Course Description</a:t>
            </a:r>
          </a:p>
        </p:txBody>
      </p:sp>
      <p:sp>
        <p:nvSpPr>
          <p:cNvPr id="6" name="TextBox 5"/>
          <p:cNvSpPr txBox="1"/>
          <p:nvPr/>
        </p:nvSpPr>
        <p:spPr>
          <a:xfrm>
            <a:off x="1277164" y="2450220"/>
            <a:ext cx="5076564" cy="1731243"/>
          </a:xfrm>
          <a:prstGeom prst="rect">
            <a:avLst/>
          </a:prstGeom>
          <a:solidFill>
            <a:schemeClr val="tx1">
              <a:lumMod val="75000"/>
              <a:lumOff val="25000"/>
              <a:alpha val="75000"/>
            </a:schemeClr>
          </a:solidFill>
        </p:spPr>
        <p:txBody>
          <a:bodyPr wrap="square" lIns="137160" tIns="68580" rIns="68580" bIns="0" rtlCol="0">
            <a:spAutoFit/>
          </a:bodyPr>
          <a:lstStyle/>
          <a:p>
            <a:r>
              <a:rPr lang="en-US" sz="1350" dirty="0">
                <a:solidFill>
                  <a:schemeClr val="bg1"/>
                </a:solidFill>
              </a:rPr>
              <a:t>This program will examine the economic argument in favor of </a:t>
            </a:r>
            <a:r>
              <a:rPr lang="en-US" sz="1350" dirty="0" err="1">
                <a:solidFill>
                  <a:schemeClr val="bg1"/>
                </a:solidFill>
              </a:rPr>
              <a:t>biophilic</a:t>
            </a:r>
            <a:r>
              <a:rPr lang="en-US" sz="1350" dirty="0">
                <a:solidFill>
                  <a:schemeClr val="bg1"/>
                </a:solidFill>
              </a:rPr>
              <a:t> design using case studies from five sectors; workplaces, health care, education, retail and communities. Research from neuroscience and endocrinology show the crucial role that experiencing nature has for our physiological well-being. Today we will describe the research involving </a:t>
            </a:r>
            <a:r>
              <a:rPr lang="en-US" sz="1350" dirty="0" err="1">
                <a:solidFill>
                  <a:schemeClr val="bg1"/>
                </a:solidFill>
              </a:rPr>
              <a:t>biophilic</a:t>
            </a:r>
            <a:r>
              <a:rPr lang="en-US" sz="1350" dirty="0">
                <a:solidFill>
                  <a:schemeClr val="bg1"/>
                </a:solidFill>
              </a:rPr>
              <a:t> design and its impact on human health and productivity. </a:t>
            </a:r>
          </a:p>
          <a:p>
            <a:endParaRPr lang="en-US" sz="1350" dirty="0"/>
          </a:p>
        </p:txBody>
      </p:sp>
    </p:spTree>
    <p:extLst>
      <p:ext uri="{BB962C8B-B14F-4D97-AF65-F5344CB8AC3E}">
        <p14:creationId xmlns:p14="http://schemas.microsoft.com/office/powerpoint/2010/main" val="2025738155"/>
      </p:ext>
    </p:extLst>
  </p:cSld>
  <p:clrMapOvr>
    <a:masterClrMapping/>
  </p:clrMapOvr>
  <p:transition advClick="0"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ath_to_stock_photography_weekend_work (6 of 10).jpg"/>
          <p:cNvPicPr>
            <a:picLocks noChangeAspect="1"/>
          </p:cNvPicPr>
          <p:nvPr/>
        </p:nvPicPr>
        <p:blipFill>
          <a:blip r:embed="rId3" cstate="print"/>
          <a:srcRect l="4646" r="4692"/>
          <a:stretch>
            <a:fillRect/>
          </a:stretch>
        </p:blipFill>
        <p:spPr>
          <a:xfrm>
            <a:off x="-36512" y="-20539"/>
            <a:ext cx="9258317" cy="6807937"/>
          </a:xfrm>
          <a:prstGeom prst="rect">
            <a:avLst/>
          </a:prstGeom>
        </p:spPr>
      </p:pic>
      <p:sp>
        <p:nvSpPr>
          <p:cNvPr id="2" name="Title 1"/>
          <p:cNvSpPr>
            <a:spLocks noGrp="1"/>
          </p:cNvSpPr>
          <p:nvPr>
            <p:ph type="title"/>
          </p:nvPr>
        </p:nvSpPr>
        <p:spPr>
          <a:xfrm>
            <a:off x="611560" y="465517"/>
            <a:ext cx="6485942" cy="972108"/>
          </a:xfrm>
          <a:solidFill>
            <a:schemeClr val="tx1">
              <a:lumMod val="75000"/>
              <a:lumOff val="25000"/>
              <a:alpha val="60000"/>
            </a:schemeClr>
          </a:solidFill>
        </p:spPr>
        <p:txBody>
          <a:bodyPr vert="horz" lIns="137160" tIns="137160" rIns="137160" bIns="137160" rtlCol="0" anchor="ctr" anchorCtr="0">
            <a:normAutofit/>
          </a:bodyPr>
          <a:lstStyle/>
          <a:p>
            <a:r>
              <a:rPr lang="en-GB" dirty="0">
                <a:solidFill>
                  <a:schemeClr val="bg1"/>
                </a:solidFill>
              </a:rPr>
              <a:t>Workplace Profit Margins</a:t>
            </a:r>
          </a:p>
        </p:txBody>
      </p:sp>
      <p:sp>
        <p:nvSpPr>
          <p:cNvPr id="6" name="Content Placeholder 2"/>
          <p:cNvSpPr txBox="1">
            <a:spLocks/>
          </p:cNvSpPr>
          <p:nvPr/>
        </p:nvSpPr>
        <p:spPr>
          <a:xfrm>
            <a:off x="2735796" y="1545636"/>
            <a:ext cx="4806534" cy="972108"/>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Over 90% of a company’s operating costs are linked to </a:t>
            </a:r>
          </a:p>
          <a:p>
            <a:pPr marL="288036" lvl="1" indent="-137160" defTabSz="685800">
              <a:lnSpc>
                <a:spcPct val="90000"/>
              </a:lnSpc>
              <a:spcBef>
                <a:spcPts val="150"/>
              </a:spcBef>
              <a:spcAft>
                <a:spcPts val="300"/>
              </a:spcAft>
              <a:buClr>
                <a:schemeClr val="accent1"/>
              </a:buClr>
              <a:defRPr/>
            </a:pPr>
            <a:r>
              <a:rPr lang="en-GB" sz="1500" dirty="0">
                <a:solidFill>
                  <a:schemeClr val="bg1"/>
                </a:solidFill>
              </a:rPr>
              <a:t>human resources. </a:t>
            </a:r>
          </a:p>
        </p:txBody>
      </p:sp>
      <p:sp>
        <p:nvSpPr>
          <p:cNvPr id="7" name="Content Placeholder 2"/>
          <p:cNvSpPr txBox="1">
            <a:spLocks/>
          </p:cNvSpPr>
          <p:nvPr/>
        </p:nvSpPr>
        <p:spPr>
          <a:xfrm>
            <a:off x="2735796" y="2625756"/>
            <a:ext cx="4806534" cy="1890210"/>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REQUIREMENTS FOR OPTIMAL FUNCTIONING</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 Need for change (varied temperature, light, air, etc.).</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Ability to act on the environment and see the effect.</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Meaningful stimuli.</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One’s own territory.</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A view to the outside world. </a:t>
            </a:r>
          </a:p>
        </p:txBody>
      </p:sp>
    </p:spTree>
    <p:extLst>
      <p:ext uri="{BB962C8B-B14F-4D97-AF65-F5344CB8AC3E}">
        <p14:creationId xmlns:p14="http://schemas.microsoft.com/office/powerpoint/2010/main" val="3695902269"/>
      </p:ext>
    </p:extLst>
  </p:cSld>
  <p:clrMapOvr>
    <a:masterClrMapping/>
  </p:clrMapOvr>
  <p:transition advClick="0"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131AE502-AB19-46F0-B4C2-32B741211479}"/>
              </a:ext>
            </a:extLst>
          </p:cNvPr>
          <p:cNvPicPr>
            <a:picLocks noChangeAspect="1"/>
          </p:cNvPicPr>
          <p:nvPr/>
        </p:nvPicPr>
        <p:blipFill rotWithShape="1">
          <a:blip r:embed="rId3">
            <a:extLst>
              <a:ext uri="{28A0092B-C50C-407E-A947-70E740481C1C}">
                <a14:useLocalDpi xmlns:a14="http://schemas.microsoft.com/office/drawing/2010/main" val="0"/>
              </a:ext>
            </a:extLst>
          </a:blip>
          <a:srcRect t="7507" b="9451"/>
          <a:stretch/>
        </p:blipFill>
        <p:spPr>
          <a:xfrm>
            <a:off x="0" y="0"/>
            <a:ext cx="9144000" cy="5143500"/>
          </a:xfrm>
          <a:prstGeom prst="rect">
            <a:avLst/>
          </a:prstGeom>
        </p:spPr>
      </p:pic>
      <p:sp>
        <p:nvSpPr>
          <p:cNvPr id="2" name="Title 1"/>
          <p:cNvSpPr>
            <a:spLocks noGrp="1"/>
          </p:cNvSpPr>
          <p:nvPr>
            <p:ph type="title"/>
          </p:nvPr>
        </p:nvSpPr>
        <p:spPr>
          <a:xfrm>
            <a:off x="1043608" y="339502"/>
            <a:ext cx="4986554" cy="963519"/>
          </a:xfrm>
          <a:solidFill>
            <a:schemeClr val="tx1">
              <a:lumMod val="75000"/>
              <a:lumOff val="25000"/>
              <a:alpha val="85000"/>
            </a:schemeClr>
          </a:solidFill>
        </p:spPr>
        <p:txBody>
          <a:bodyPr vert="horz" lIns="137160" tIns="137160" rIns="137160" bIns="137160" rtlCol="0" anchor="b">
            <a:normAutofit/>
          </a:bodyPr>
          <a:lstStyle/>
          <a:p>
            <a:pPr>
              <a:defRPr/>
            </a:pPr>
            <a:r>
              <a:rPr lang="en-GB" sz="3975" dirty="0">
                <a:solidFill>
                  <a:schemeClr val="bg1"/>
                </a:solidFill>
              </a:rPr>
              <a:t>Worker Performance</a:t>
            </a:r>
            <a:r>
              <a:rPr lang="en-GB" dirty="0">
                <a:solidFill>
                  <a:schemeClr val="tx1">
                    <a:lumMod val="75000"/>
                    <a:lumOff val="25000"/>
                  </a:schemeClr>
                </a:solidFill>
              </a:rPr>
              <a:t>	</a:t>
            </a:r>
          </a:p>
        </p:txBody>
      </p:sp>
      <p:sp>
        <p:nvSpPr>
          <p:cNvPr id="32771" name="Content Placeholder 2"/>
          <p:cNvSpPr>
            <a:spLocks noGrp="1"/>
          </p:cNvSpPr>
          <p:nvPr>
            <p:ph idx="1"/>
          </p:nvPr>
        </p:nvSpPr>
        <p:spPr>
          <a:xfrm>
            <a:off x="1043608" y="1653648"/>
            <a:ext cx="5328592" cy="2070230"/>
          </a:xfrm>
          <a:solidFill>
            <a:schemeClr val="tx1">
              <a:lumMod val="75000"/>
              <a:lumOff val="25000"/>
              <a:alpha val="85000"/>
            </a:schemeClr>
          </a:solidFill>
        </p:spPr>
        <p:txBody>
          <a:bodyPr vert="horz" lIns="137160" tIns="137160" rIns="137160" bIns="137160" rtlCol="0">
            <a:normAutofit fontScale="85000" lnSpcReduction="20000"/>
          </a:bodyPr>
          <a:lstStyle/>
          <a:p>
            <a:r>
              <a:rPr lang="en-GB" dirty="0">
                <a:solidFill>
                  <a:schemeClr val="bg1"/>
                </a:solidFill>
              </a:rPr>
              <a:t>CASE STUDY CONCLUSIONS – WITH PLANTS AND VIEWS OF NATURE</a:t>
            </a:r>
          </a:p>
          <a:p>
            <a:r>
              <a:rPr lang="en-GB" sz="1800" dirty="0">
                <a:solidFill>
                  <a:schemeClr val="bg1"/>
                </a:solidFill>
              </a:rPr>
              <a:t>12% increases in worker productivity. </a:t>
            </a:r>
          </a:p>
          <a:p>
            <a:r>
              <a:rPr lang="en-GB" sz="1800" dirty="0">
                <a:solidFill>
                  <a:schemeClr val="bg1"/>
                </a:solidFill>
              </a:rPr>
              <a:t>15% higher levels of well-being. </a:t>
            </a:r>
          </a:p>
          <a:p>
            <a:r>
              <a:rPr lang="en-GB" sz="1800" dirty="0">
                <a:solidFill>
                  <a:schemeClr val="bg1"/>
                </a:solidFill>
              </a:rPr>
              <a:t>15% higher levels of creativity.</a:t>
            </a:r>
          </a:p>
          <a:p>
            <a:r>
              <a:rPr lang="en-GB" sz="1800" dirty="0">
                <a:solidFill>
                  <a:schemeClr val="bg1"/>
                </a:solidFill>
              </a:rPr>
              <a:t>19% improvements in concentration.</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927218569"/>
      </p:ext>
    </p:extLst>
  </p:cSld>
  <p:clrMapOvr>
    <a:masterClrMapping/>
  </p:clrMapOvr>
  <p:transition advClick="0"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3001CB-6DEA-4103-946F-59F62A133456}"/>
              </a:ext>
            </a:extLst>
          </p:cNvPr>
          <p:cNvPicPr>
            <a:picLocks noChangeAspect="1"/>
          </p:cNvPicPr>
          <p:nvPr/>
        </p:nvPicPr>
        <p:blipFill rotWithShape="1">
          <a:blip r:embed="rId3"/>
          <a:srcRect t="13601" b="3376"/>
          <a:stretch/>
        </p:blipFill>
        <p:spPr>
          <a:xfrm>
            <a:off x="-2622" y="0"/>
            <a:ext cx="9146622" cy="5143501"/>
          </a:xfrm>
          <a:prstGeom prst="rect">
            <a:avLst/>
          </a:prstGeom>
        </p:spPr>
      </p:pic>
      <p:sp>
        <p:nvSpPr>
          <p:cNvPr id="2" name="Title 1"/>
          <p:cNvSpPr>
            <a:spLocks noGrp="1"/>
          </p:cNvSpPr>
          <p:nvPr>
            <p:ph type="title"/>
          </p:nvPr>
        </p:nvSpPr>
        <p:spPr>
          <a:xfrm>
            <a:off x="1025606" y="220317"/>
            <a:ext cx="5922658" cy="963519"/>
          </a:xfrm>
          <a:solidFill>
            <a:schemeClr val="tx1">
              <a:lumMod val="75000"/>
              <a:lumOff val="25000"/>
              <a:alpha val="85000"/>
            </a:schemeClr>
          </a:solidFill>
        </p:spPr>
        <p:txBody>
          <a:bodyPr vert="horz" lIns="137160" tIns="137160" rIns="137160" bIns="137160" rtlCol="0" anchor="b">
            <a:noAutofit/>
          </a:bodyPr>
          <a:lstStyle/>
          <a:p>
            <a:pPr>
              <a:defRPr/>
            </a:pPr>
            <a:r>
              <a:rPr lang="en-GB" sz="4000" dirty="0">
                <a:solidFill>
                  <a:schemeClr val="bg1"/>
                </a:solidFill>
              </a:rPr>
              <a:t>Attracting &amp; Retaining Talent</a:t>
            </a:r>
            <a:endParaRPr lang="en-GB" sz="4000" dirty="0">
              <a:solidFill>
                <a:schemeClr val="tx1">
                  <a:lumMod val="75000"/>
                  <a:lumOff val="25000"/>
                </a:schemeClr>
              </a:solidFill>
            </a:endParaRPr>
          </a:p>
        </p:txBody>
      </p:sp>
      <p:sp>
        <p:nvSpPr>
          <p:cNvPr id="32771" name="Content Placeholder 2"/>
          <p:cNvSpPr>
            <a:spLocks noGrp="1"/>
          </p:cNvSpPr>
          <p:nvPr>
            <p:ph idx="1"/>
          </p:nvPr>
        </p:nvSpPr>
        <p:spPr>
          <a:xfrm>
            <a:off x="1007604" y="2139702"/>
            <a:ext cx="5940660" cy="1566174"/>
          </a:xfrm>
          <a:solidFill>
            <a:schemeClr val="tx1">
              <a:lumMod val="75000"/>
              <a:lumOff val="25000"/>
              <a:alpha val="85000"/>
            </a:schemeClr>
          </a:solidFill>
        </p:spPr>
        <p:txBody>
          <a:bodyPr vert="horz" lIns="137160" tIns="137160" rIns="137160" bIns="137160" rtlCol="0">
            <a:normAutofit/>
          </a:bodyPr>
          <a:lstStyle/>
          <a:p>
            <a:r>
              <a:rPr lang="en-GB" sz="1700" dirty="0">
                <a:solidFill>
                  <a:schemeClr val="bg1"/>
                </a:solidFill>
              </a:rPr>
              <a:t>CASE STUDY CONCLUSIONS – BIOPHILIC DESIGN</a:t>
            </a:r>
          </a:p>
          <a:p>
            <a:r>
              <a:rPr lang="en-GB" sz="1500" dirty="0">
                <a:solidFill>
                  <a:schemeClr val="bg1"/>
                </a:solidFill>
              </a:rPr>
              <a:t>33% of workers say workplace design influences their choice of employer selection. </a:t>
            </a:r>
          </a:p>
          <a:p>
            <a:r>
              <a:rPr lang="en-GB" sz="1500" dirty="0">
                <a:solidFill>
                  <a:schemeClr val="bg1"/>
                </a:solidFill>
              </a:rPr>
              <a:t>97% of employees say they would like to have more plants at work. </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814227553"/>
      </p:ext>
    </p:extLst>
  </p:cSld>
  <p:clrMapOvr>
    <a:masterClrMapping/>
  </p:clrMapOvr>
  <p:transition advClick="0"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athtoStock_Creative Community7.jpg"/>
          <p:cNvPicPr>
            <a:picLocks noChangeAspect="1"/>
          </p:cNvPicPr>
          <p:nvPr/>
        </p:nvPicPr>
        <p:blipFill>
          <a:blip r:embed="rId3" cstate="print"/>
          <a:srcRect/>
          <a:stretch>
            <a:fillRect/>
          </a:stretch>
        </p:blipFill>
        <p:spPr>
          <a:xfrm>
            <a:off x="-79408" y="-77118"/>
            <a:ext cx="9302815" cy="7133940"/>
          </a:xfrm>
          <a:prstGeom prst="rect">
            <a:avLst/>
          </a:prstGeom>
        </p:spPr>
      </p:pic>
      <p:sp>
        <p:nvSpPr>
          <p:cNvPr id="2" name="Title 1"/>
          <p:cNvSpPr>
            <a:spLocks noGrp="1"/>
          </p:cNvSpPr>
          <p:nvPr>
            <p:ph type="title"/>
          </p:nvPr>
        </p:nvSpPr>
        <p:spPr>
          <a:xfrm>
            <a:off x="971600" y="555526"/>
            <a:ext cx="4356484" cy="936104"/>
          </a:xfrm>
          <a:solidFill>
            <a:schemeClr val="tx1">
              <a:lumMod val="75000"/>
              <a:lumOff val="25000"/>
              <a:alpha val="75000"/>
            </a:schemeClr>
          </a:solidFill>
        </p:spPr>
        <p:txBody>
          <a:bodyPr vert="horz" lIns="137160" tIns="137160" rIns="137160" bIns="137160" rtlCol="0" anchor="b">
            <a:normAutofit/>
          </a:bodyPr>
          <a:lstStyle/>
          <a:p>
            <a:pPr>
              <a:defRPr/>
            </a:pPr>
            <a:r>
              <a:rPr lang="en-GB" dirty="0">
                <a:solidFill>
                  <a:schemeClr val="bg1"/>
                </a:solidFill>
              </a:rPr>
              <a:t>Absenteeism</a:t>
            </a:r>
            <a:r>
              <a:rPr lang="en-GB" dirty="0">
                <a:solidFill>
                  <a:schemeClr val="tx1">
                    <a:lumMod val="75000"/>
                    <a:lumOff val="25000"/>
                  </a:schemeClr>
                </a:solidFill>
              </a:rPr>
              <a:t> </a:t>
            </a:r>
          </a:p>
        </p:txBody>
      </p:sp>
      <p:sp>
        <p:nvSpPr>
          <p:cNvPr id="31747" name="Content Placeholder 2"/>
          <p:cNvSpPr>
            <a:spLocks noGrp="1"/>
          </p:cNvSpPr>
          <p:nvPr>
            <p:ph idx="1"/>
          </p:nvPr>
        </p:nvSpPr>
        <p:spPr>
          <a:xfrm>
            <a:off x="899592" y="1707654"/>
            <a:ext cx="6210690" cy="2088232"/>
          </a:xfrm>
          <a:solidFill>
            <a:schemeClr val="tx1">
              <a:lumMod val="75000"/>
              <a:lumOff val="25000"/>
              <a:alpha val="75000"/>
            </a:schemeClr>
          </a:solidFill>
        </p:spPr>
        <p:txBody>
          <a:bodyPr vert="horz" lIns="137160" tIns="137160" rIns="137160" bIns="137160" rtlCol="0">
            <a:noAutofit/>
          </a:bodyPr>
          <a:lstStyle/>
          <a:p>
            <a:r>
              <a:rPr lang="en-GB" dirty="0">
                <a:solidFill>
                  <a:schemeClr val="bg1"/>
                </a:solidFill>
              </a:rPr>
              <a:t>The problem</a:t>
            </a:r>
          </a:p>
          <a:p>
            <a:pPr lvl="1"/>
            <a:r>
              <a:rPr lang="en-GB" sz="1500" dirty="0">
                <a:solidFill>
                  <a:schemeClr val="bg1"/>
                </a:solidFill>
              </a:rPr>
              <a:t>Private sector: annual absentee rate per employee 3% - 3.1%</a:t>
            </a:r>
          </a:p>
          <a:p>
            <a:pPr lvl="1"/>
            <a:r>
              <a:rPr lang="en-GB" sz="1500" dirty="0">
                <a:solidFill>
                  <a:schemeClr val="bg1"/>
                </a:solidFill>
              </a:rPr>
              <a:t>Compounded costs over time</a:t>
            </a:r>
          </a:p>
          <a:p>
            <a:r>
              <a:rPr lang="en-GB" dirty="0">
                <a:solidFill>
                  <a:schemeClr val="bg1"/>
                </a:solidFill>
              </a:rPr>
              <a:t>Minor reductions in absenteeism can yield significant annual savings</a:t>
            </a:r>
          </a:p>
        </p:txBody>
      </p:sp>
    </p:spTree>
    <p:extLst>
      <p:ext uri="{BB962C8B-B14F-4D97-AF65-F5344CB8AC3E}">
        <p14:creationId xmlns:p14="http://schemas.microsoft.com/office/powerpoint/2010/main" val="3115312322"/>
      </p:ext>
    </p:extLst>
  </p:cSld>
  <p:clrMapOvr>
    <a:masterClrMapping/>
  </p:clrMapOvr>
  <p:transition advClick="0"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73280445_Full.jpg"/>
          <p:cNvPicPr>
            <a:picLocks noChangeAspect="1"/>
          </p:cNvPicPr>
          <p:nvPr/>
        </p:nvPicPr>
        <p:blipFill>
          <a:blip r:embed="rId3" cstate="print"/>
          <a:srcRect b="26667"/>
          <a:stretch>
            <a:fillRect/>
          </a:stretch>
        </p:blipFill>
        <p:spPr>
          <a:xfrm>
            <a:off x="-36512" y="-524594"/>
            <a:ext cx="9189720" cy="6739097"/>
          </a:xfrm>
          <a:prstGeom prst="rect">
            <a:avLst/>
          </a:prstGeom>
        </p:spPr>
      </p:pic>
      <p:sp>
        <p:nvSpPr>
          <p:cNvPr id="2" name="Title 1"/>
          <p:cNvSpPr>
            <a:spLocks noGrp="1"/>
          </p:cNvSpPr>
          <p:nvPr>
            <p:ph type="title"/>
          </p:nvPr>
        </p:nvSpPr>
        <p:spPr>
          <a:xfrm>
            <a:off x="1043608" y="339502"/>
            <a:ext cx="4986554" cy="963519"/>
          </a:xfrm>
          <a:solidFill>
            <a:schemeClr val="tx1">
              <a:lumMod val="75000"/>
              <a:lumOff val="25000"/>
              <a:alpha val="85000"/>
            </a:schemeClr>
          </a:solidFill>
        </p:spPr>
        <p:txBody>
          <a:bodyPr vert="horz" lIns="137160" tIns="137160" rIns="137160" bIns="137160" rtlCol="0" anchor="b">
            <a:normAutofit/>
          </a:bodyPr>
          <a:lstStyle/>
          <a:p>
            <a:pPr>
              <a:defRPr/>
            </a:pPr>
            <a:r>
              <a:rPr lang="en-GB" sz="3975" dirty="0">
                <a:solidFill>
                  <a:schemeClr val="bg1"/>
                </a:solidFill>
              </a:rPr>
              <a:t>Absenteeism</a:t>
            </a:r>
            <a:r>
              <a:rPr lang="en-GB" dirty="0">
                <a:solidFill>
                  <a:schemeClr val="tx1">
                    <a:lumMod val="75000"/>
                    <a:lumOff val="25000"/>
                  </a:schemeClr>
                </a:solidFill>
              </a:rPr>
              <a:t>	</a:t>
            </a:r>
          </a:p>
        </p:txBody>
      </p:sp>
      <p:sp>
        <p:nvSpPr>
          <p:cNvPr id="32771" name="Content Placeholder 2"/>
          <p:cNvSpPr>
            <a:spLocks noGrp="1"/>
          </p:cNvSpPr>
          <p:nvPr>
            <p:ph idx="1"/>
          </p:nvPr>
        </p:nvSpPr>
        <p:spPr>
          <a:xfrm>
            <a:off x="1043608" y="1653648"/>
            <a:ext cx="6012668" cy="2358262"/>
          </a:xfrm>
          <a:solidFill>
            <a:schemeClr val="tx1">
              <a:lumMod val="75000"/>
              <a:lumOff val="25000"/>
              <a:alpha val="85000"/>
            </a:schemeClr>
          </a:solidFill>
        </p:spPr>
        <p:txBody>
          <a:bodyPr vert="horz" lIns="137160" tIns="137160" rIns="137160" bIns="137160" rtlCol="0">
            <a:normAutofit fontScale="85000" lnSpcReduction="10000"/>
          </a:bodyPr>
          <a:lstStyle/>
          <a:p>
            <a:r>
              <a:rPr lang="en-GB" dirty="0">
                <a:solidFill>
                  <a:schemeClr val="bg1"/>
                </a:solidFill>
              </a:rPr>
              <a:t>CASE STUDY CONCLUSIONS - EXTERNAL VIEWS OF NATURE</a:t>
            </a:r>
          </a:p>
          <a:p>
            <a:r>
              <a:rPr lang="en-GB" dirty="0">
                <a:solidFill>
                  <a:schemeClr val="bg1"/>
                </a:solidFill>
              </a:rPr>
              <a:t>The quality of a person’s view is the primary predictor of absenteeism. </a:t>
            </a:r>
          </a:p>
          <a:p>
            <a:r>
              <a:rPr lang="en-GB" dirty="0">
                <a:solidFill>
                  <a:schemeClr val="bg1"/>
                </a:solidFill>
              </a:rPr>
              <a:t>10%  of absences attributed to architecture with no connection to nature. </a:t>
            </a:r>
          </a:p>
          <a:p>
            <a:r>
              <a:rPr lang="en-GB" dirty="0">
                <a:solidFill>
                  <a:schemeClr val="bg1"/>
                </a:solidFill>
              </a:rPr>
              <a:t>View quality resulted in an average of 11 hours/year fewer sick days.</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2418982890"/>
      </p:ext>
    </p:extLst>
  </p:cSld>
  <p:clrMapOvr>
    <a:masterClrMapping/>
  </p:clrMapOvr>
  <p:transition advClick="0" advTm="8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athtoStock_Creative Community5.jpg"/>
          <p:cNvPicPr>
            <a:picLocks noChangeAspect="1"/>
          </p:cNvPicPr>
          <p:nvPr/>
        </p:nvPicPr>
        <p:blipFill>
          <a:blip r:embed="rId3" cstate="print"/>
          <a:srcRect/>
          <a:stretch>
            <a:fillRect/>
          </a:stretch>
        </p:blipFill>
        <p:spPr>
          <a:xfrm>
            <a:off x="0" y="-236562"/>
            <a:ext cx="9217152" cy="6877950"/>
          </a:xfrm>
          <a:prstGeom prst="rect">
            <a:avLst/>
          </a:prstGeom>
        </p:spPr>
      </p:pic>
      <p:sp>
        <p:nvSpPr>
          <p:cNvPr id="2" name="Title 1"/>
          <p:cNvSpPr>
            <a:spLocks noGrp="1"/>
          </p:cNvSpPr>
          <p:nvPr>
            <p:ph type="title"/>
          </p:nvPr>
        </p:nvSpPr>
        <p:spPr>
          <a:xfrm>
            <a:off x="899592" y="681540"/>
            <a:ext cx="3999912" cy="945517"/>
          </a:xfrm>
          <a:solidFill>
            <a:schemeClr val="tx1">
              <a:lumMod val="75000"/>
              <a:lumOff val="25000"/>
              <a:alpha val="75000"/>
            </a:schemeClr>
          </a:solidFill>
        </p:spPr>
        <p:txBody>
          <a:bodyPr vert="horz" lIns="137160" tIns="137160" rIns="137160" bIns="137160" rtlCol="0" anchor="b">
            <a:normAutofit/>
          </a:bodyPr>
          <a:lstStyle/>
          <a:p>
            <a:pPr>
              <a:defRPr/>
            </a:pPr>
            <a:r>
              <a:rPr lang="en-GB" dirty="0" err="1">
                <a:solidFill>
                  <a:schemeClr val="bg1"/>
                </a:solidFill>
              </a:rPr>
              <a:t>Presenteeism</a:t>
            </a:r>
            <a:endParaRPr lang="en-GB" dirty="0">
              <a:solidFill>
                <a:schemeClr val="bg1"/>
              </a:solidFill>
            </a:endParaRPr>
          </a:p>
        </p:txBody>
      </p:sp>
      <p:sp>
        <p:nvSpPr>
          <p:cNvPr id="34819" name="Content Placeholder 2"/>
          <p:cNvSpPr>
            <a:spLocks noGrp="1"/>
          </p:cNvSpPr>
          <p:nvPr>
            <p:ph idx="1"/>
          </p:nvPr>
        </p:nvSpPr>
        <p:spPr>
          <a:xfrm>
            <a:off x="899592" y="1707654"/>
            <a:ext cx="5292588" cy="2952328"/>
          </a:xfrm>
          <a:solidFill>
            <a:schemeClr val="tx1">
              <a:lumMod val="75000"/>
              <a:lumOff val="25000"/>
              <a:alpha val="75000"/>
            </a:schemeClr>
          </a:solidFill>
        </p:spPr>
        <p:txBody>
          <a:bodyPr vert="horz" lIns="137160" tIns="137160" rIns="137160" bIns="137160" rtlCol="0">
            <a:normAutofit fontScale="92500" lnSpcReduction="10000"/>
          </a:bodyPr>
          <a:lstStyle/>
          <a:p>
            <a:r>
              <a:rPr lang="en-GB" dirty="0">
                <a:solidFill>
                  <a:schemeClr val="bg1"/>
                </a:solidFill>
              </a:rPr>
              <a:t>The Problem: workers sick while at work</a:t>
            </a:r>
          </a:p>
          <a:p>
            <a:pPr lvl="1"/>
            <a:r>
              <a:rPr lang="en-GB" sz="1500" dirty="0">
                <a:solidFill>
                  <a:schemeClr val="bg1"/>
                </a:solidFill>
              </a:rPr>
              <a:t>Workplace epidemics, injury, depression</a:t>
            </a:r>
          </a:p>
          <a:p>
            <a:pPr lvl="1"/>
            <a:r>
              <a:rPr lang="en-GB" sz="1500" dirty="0">
                <a:solidFill>
                  <a:schemeClr val="bg1"/>
                </a:solidFill>
              </a:rPr>
              <a:t>Lack of focus, exhaustion, obesity</a:t>
            </a:r>
          </a:p>
          <a:p>
            <a:r>
              <a:rPr lang="en-GB" dirty="0">
                <a:solidFill>
                  <a:schemeClr val="bg1"/>
                </a:solidFill>
              </a:rPr>
              <a:t>The Cause: </a:t>
            </a:r>
          </a:p>
          <a:p>
            <a:pPr lvl="1"/>
            <a:r>
              <a:rPr lang="en-GB" sz="1500" dirty="0">
                <a:solidFill>
                  <a:schemeClr val="bg1"/>
                </a:solidFill>
              </a:rPr>
              <a:t>Attention fatigue</a:t>
            </a:r>
          </a:p>
          <a:p>
            <a:pPr lvl="1"/>
            <a:r>
              <a:rPr lang="en-GB" sz="1500" dirty="0">
                <a:solidFill>
                  <a:schemeClr val="bg1"/>
                </a:solidFill>
              </a:rPr>
              <a:t>Excessive stimuli or lack of stimuli</a:t>
            </a:r>
            <a:endParaRPr lang="en-GB" dirty="0">
              <a:solidFill>
                <a:schemeClr val="bg1"/>
              </a:solidFill>
            </a:endParaRPr>
          </a:p>
          <a:p>
            <a:r>
              <a:rPr lang="en-GB" dirty="0">
                <a:solidFill>
                  <a:schemeClr val="bg1"/>
                </a:solidFill>
              </a:rPr>
              <a:t>The Cost: </a:t>
            </a:r>
          </a:p>
          <a:p>
            <a:pPr lvl="1"/>
            <a:r>
              <a:rPr lang="en-GB" sz="1500" dirty="0">
                <a:solidFill>
                  <a:schemeClr val="bg1"/>
                </a:solidFill>
              </a:rPr>
              <a:t>$938 per employee annually, private sector</a:t>
            </a:r>
          </a:p>
          <a:p>
            <a:pPr lvl="1"/>
            <a:r>
              <a:rPr lang="en-GB" sz="1500" dirty="0">
                <a:solidFill>
                  <a:schemeClr val="bg1"/>
                </a:solidFill>
              </a:rPr>
              <a:t>$1,250 per employee annually, public sector</a:t>
            </a:r>
          </a:p>
          <a:p>
            <a:pPr lvl="1"/>
            <a:endParaRPr lang="en-GB" sz="1500" dirty="0">
              <a:solidFill>
                <a:schemeClr val="bg1"/>
              </a:solidFill>
            </a:endParaRPr>
          </a:p>
        </p:txBody>
      </p:sp>
    </p:spTree>
    <p:extLst>
      <p:ext uri="{BB962C8B-B14F-4D97-AF65-F5344CB8AC3E}">
        <p14:creationId xmlns:p14="http://schemas.microsoft.com/office/powerpoint/2010/main" val="1899626014"/>
      </p:ext>
    </p:extLst>
  </p:cSld>
  <p:clrMapOvr>
    <a:masterClrMapping/>
  </p:clrMapOvr>
  <p:transition advClick="0" advTm="8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ospital_1.jpg"/>
          <p:cNvPicPr>
            <a:picLocks noChangeAspect="1"/>
          </p:cNvPicPr>
          <p:nvPr/>
        </p:nvPicPr>
        <p:blipFill>
          <a:blip r:embed="rId3" cstate="print"/>
          <a:srcRect/>
          <a:stretch>
            <a:fillRect/>
          </a:stretch>
        </p:blipFill>
        <p:spPr>
          <a:xfrm>
            <a:off x="0" y="488"/>
            <a:ext cx="9144000" cy="6882938"/>
          </a:xfrm>
          <a:prstGeom prst="rect">
            <a:avLst/>
          </a:prstGeom>
        </p:spPr>
      </p:pic>
      <p:sp>
        <p:nvSpPr>
          <p:cNvPr id="2" name="Title 1"/>
          <p:cNvSpPr>
            <a:spLocks noGrp="1"/>
          </p:cNvSpPr>
          <p:nvPr>
            <p:ph type="title"/>
          </p:nvPr>
        </p:nvSpPr>
        <p:spPr>
          <a:xfrm>
            <a:off x="539552" y="591530"/>
            <a:ext cx="4918014" cy="1404156"/>
          </a:xfrm>
          <a:solidFill>
            <a:schemeClr val="tx1">
              <a:lumMod val="75000"/>
              <a:lumOff val="25000"/>
              <a:alpha val="75000"/>
            </a:schemeClr>
          </a:solidFill>
        </p:spPr>
        <p:txBody>
          <a:bodyPr vert="horz" lIns="137160" tIns="137160" rIns="137160" bIns="137160" rtlCol="0" anchor="b">
            <a:normAutofit fontScale="90000"/>
          </a:bodyPr>
          <a:lstStyle/>
          <a:p>
            <a:pPr>
              <a:defRPr/>
            </a:pPr>
            <a:r>
              <a:rPr lang="en-GB" dirty="0">
                <a:solidFill>
                  <a:schemeClr val="bg1"/>
                </a:solidFill>
              </a:rPr>
              <a:t>Healthier Patients, </a:t>
            </a:r>
            <a:br>
              <a:rPr lang="en-GB" dirty="0">
                <a:solidFill>
                  <a:schemeClr val="bg1"/>
                </a:solidFill>
              </a:rPr>
            </a:br>
            <a:r>
              <a:rPr lang="en-GB" dirty="0">
                <a:solidFill>
                  <a:schemeClr val="bg1"/>
                </a:solidFill>
              </a:rPr>
              <a:t>Healthier Profits</a:t>
            </a:r>
          </a:p>
        </p:txBody>
      </p:sp>
      <p:sp>
        <p:nvSpPr>
          <p:cNvPr id="36867" name="Content Placeholder 2"/>
          <p:cNvSpPr>
            <a:spLocks noGrp="1"/>
          </p:cNvSpPr>
          <p:nvPr>
            <p:ph idx="1"/>
          </p:nvPr>
        </p:nvSpPr>
        <p:spPr>
          <a:xfrm>
            <a:off x="1331640" y="2153302"/>
            <a:ext cx="4918014" cy="1714592"/>
          </a:xfrm>
          <a:solidFill>
            <a:schemeClr val="tx1">
              <a:lumMod val="75000"/>
              <a:lumOff val="25000"/>
              <a:alpha val="75000"/>
            </a:schemeClr>
          </a:solidFill>
        </p:spPr>
        <p:txBody>
          <a:bodyPr vert="horz" lIns="137160" tIns="137160" rIns="137160" bIns="137160" rtlCol="0">
            <a:normAutofit/>
          </a:bodyPr>
          <a:lstStyle/>
          <a:p>
            <a:r>
              <a:rPr lang="en-GB" dirty="0">
                <a:solidFill>
                  <a:schemeClr val="bg1"/>
                </a:solidFill>
              </a:rPr>
              <a:t>50+ STUDIES associate biophilic design with </a:t>
            </a:r>
          </a:p>
          <a:p>
            <a:pPr lvl="1"/>
            <a:r>
              <a:rPr lang="en-GB" sz="1500" dirty="0">
                <a:solidFill>
                  <a:schemeClr val="bg1"/>
                </a:solidFill>
              </a:rPr>
              <a:t>Faster patient recovery rates</a:t>
            </a:r>
          </a:p>
          <a:p>
            <a:pPr lvl="1"/>
            <a:r>
              <a:rPr lang="en-GB" sz="1500" dirty="0">
                <a:solidFill>
                  <a:schemeClr val="bg1"/>
                </a:solidFill>
              </a:rPr>
              <a:t>Decreased dependency on medication</a:t>
            </a:r>
          </a:p>
          <a:p>
            <a:pPr lvl="1"/>
            <a:r>
              <a:rPr lang="en-GB" sz="1500" dirty="0">
                <a:solidFill>
                  <a:schemeClr val="bg1"/>
                </a:solidFill>
              </a:rPr>
              <a:t>Reduced staff and family stress</a:t>
            </a:r>
          </a:p>
          <a:p>
            <a:pPr lvl="1"/>
            <a:r>
              <a:rPr lang="en-GB" sz="1500" dirty="0">
                <a:solidFill>
                  <a:schemeClr val="bg1"/>
                </a:solidFill>
              </a:rPr>
              <a:t>Cost savings compounded over time</a:t>
            </a:r>
          </a:p>
          <a:p>
            <a:pPr lvl="1"/>
            <a:endParaRPr lang="en-GB" dirty="0">
              <a:solidFill>
                <a:schemeClr val="bg1"/>
              </a:solidFill>
            </a:endParaRPr>
          </a:p>
        </p:txBody>
      </p:sp>
      <p:sp>
        <p:nvSpPr>
          <p:cNvPr id="6" name="Content Placeholder 2"/>
          <p:cNvSpPr txBox="1">
            <a:spLocks/>
          </p:cNvSpPr>
          <p:nvPr/>
        </p:nvSpPr>
        <p:spPr>
          <a:xfrm>
            <a:off x="1547664" y="3947774"/>
            <a:ext cx="2736304" cy="1144255"/>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DESIGN ELEMENTS ARE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Natural lighting</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Views to nature</a:t>
            </a:r>
          </a:p>
        </p:txBody>
      </p:sp>
    </p:spTree>
    <p:extLst>
      <p:ext uri="{BB962C8B-B14F-4D97-AF65-F5344CB8AC3E}">
        <p14:creationId xmlns:p14="http://schemas.microsoft.com/office/powerpoint/2010/main" val="3119063544"/>
      </p:ext>
    </p:extLst>
  </p:cSld>
  <p:clrMapOvr>
    <a:masterClrMapping/>
  </p:clrMapOvr>
  <p:transition advClick="0" advTm="8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in Atrium, Henry Ford Hosp.jpg"/>
          <p:cNvPicPr>
            <a:picLocks noChangeAspect="1"/>
          </p:cNvPicPr>
          <p:nvPr/>
        </p:nvPicPr>
        <p:blipFill>
          <a:blip r:embed="rId3" cstate="print"/>
          <a:srcRect/>
          <a:stretch>
            <a:fillRect/>
          </a:stretch>
        </p:blipFill>
        <p:spPr>
          <a:xfrm>
            <a:off x="0" y="-872525"/>
            <a:ext cx="9188348" cy="6888550"/>
          </a:xfrm>
          <a:prstGeom prst="rect">
            <a:avLst/>
          </a:prstGeom>
        </p:spPr>
      </p:pic>
      <p:sp>
        <p:nvSpPr>
          <p:cNvPr id="2" name="Title 1"/>
          <p:cNvSpPr>
            <a:spLocks noGrp="1" noChangeAspect="1"/>
          </p:cNvSpPr>
          <p:nvPr>
            <p:ph type="title"/>
          </p:nvPr>
        </p:nvSpPr>
        <p:spPr>
          <a:xfrm>
            <a:off x="683568" y="483518"/>
            <a:ext cx="3996444" cy="877483"/>
          </a:xfrm>
          <a:solidFill>
            <a:schemeClr val="tx1">
              <a:lumMod val="75000"/>
              <a:lumOff val="25000"/>
              <a:alpha val="75000"/>
            </a:schemeClr>
          </a:solidFill>
        </p:spPr>
        <p:txBody>
          <a:bodyPr vert="horz" lIns="137160" tIns="137160" rIns="137160" bIns="137160" rtlCol="0" anchor="b">
            <a:normAutofit fontScale="90000"/>
          </a:bodyPr>
          <a:lstStyle/>
          <a:p>
            <a:pPr>
              <a:defRPr/>
            </a:pPr>
            <a:r>
              <a:rPr lang="en-GB" dirty="0">
                <a:solidFill>
                  <a:schemeClr val="bg1"/>
                </a:solidFill>
              </a:rPr>
              <a:t>Saving Costs</a:t>
            </a:r>
          </a:p>
        </p:txBody>
      </p:sp>
      <p:sp>
        <p:nvSpPr>
          <p:cNvPr id="5" name="Content Placeholder 2"/>
          <p:cNvSpPr txBox="1">
            <a:spLocks/>
          </p:cNvSpPr>
          <p:nvPr/>
        </p:nvSpPr>
        <p:spPr>
          <a:xfrm>
            <a:off x="1259632" y="1977684"/>
            <a:ext cx="5688632" cy="1804816"/>
          </a:xfrm>
          <a:prstGeom prst="rect">
            <a:avLst/>
          </a:prstGeom>
          <a:solidFill>
            <a:schemeClr val="tx1">
              <a:lumMod val="75000"/>
              <a:lumOff val="25000"/>
              <a:alpha val="75000"/>
            </a:schemeClr>
          </a:solidFill>
        </p:spPr>
        <p:txBody>
          <a:bodyPr vert="horz" lIns="137160" tIns="137160" rIns="137160" bIns="137160" rtlCol="0">
            <a:normAutofit/>
          </a:bodyPr>
          <a:lstStyle/>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r>
              <a:rPr lang="en-GB" sz="1500" dirty="0">
                <a:solidFill>
                  <a:schemeClr val="bg1"/>
                </a:solidFill>
              </a:rPr>
              <a:t>CASE STUDY CONCLUSIONS - EXTERNAL VIEWS OF NATURE</a:t>
            </a:r>
          </a:p>
          <a:p>
            <a:pPr marL="288036" lvl="1" indent="-137160">
              <a:lnSpc>
                <a:spcPct val="90000"/>
              </a:lnSpc>
              <a:spcBef>
                <a:spcPts val="150"/>
              </a:spcBef>
              <a:spcAft>
                <a:spcPts val="300"/>
              </a:spcAft>
              <a:buClr>
                <a:schemeClr val="accent1"/>
              </a:buClr>
              <a:buSzPct val="100000"/>
              <a:buFont typeface="Calibri" pitchFamily="34" charset="0"/>
              <a:buChar char="◦"/>
              <a:defRPr/>
            </a:pPr>
            <a:r>
              <a:rPr lang="en-GB" sz="1500" dirty="0">
                <a:solidFill>
                  <a:schemeClr val="bg1"/>
                </a:solidFill>
              </a:rPr>
              <a:t>Accelerated surgery recovery rate by 8.5%, about 1 day. </a:t>
            </a:r>
          </a:p>
          <a:p>
            <a:pPr marL="288036" lvl="1" indent="-137160">
              <a:lnSpc>
                <a:spcPct val="90000"/>
              </a:lnSpc>
              <a:spcBef>
                <a:spcPts val="150"/>
              </a:spcBef>
              <a:spcAft>
                <a:spcPts val="300"/>
              </a:spcAft>
              <a:buClr>
                <a:schemeClr val="accent1"/>
              </a:buClr>
              <a:buSzPct val="100000"/>
              <a:buFont typeface="Calibri" pitchFamily="34" charset="0"/>
              <a:buChar char="◦"/>
              <a:defRPr/>
            </a:pPr>
            <a:r>
              <a:rPr lang="en-GB" sz="1500" dirty="0">
                <a:solidFill>
                  <a:schemeClr val="bg1"/>
                </a:solidFill>
              </a:rPr>
              <a:t>Reduced need for post-surgery medication. </a:t>
            </a:r>
          </a:p>
          <a:p>
            <a:pPr marL="288036" lvl="1" indent="-137160">
              <a:lnSpc>
                <a:spcPct val="90000"/>
              </a:lnSpc>
              <a:spcBef>
                <a:spcPts val="150"/>
              </a:spcBef>
              <a:spcAft>
                <a:spcPts val="300"/>
              </a:spcAft>
              <a:buClr>
                <a:schemeClr val="accent1"/>
              </a:buClr>
              <a:buFont typeface="Calibri" pitchFamily="34" charset="0"/>
              <a:buChar char="◦"/>
            </a:pPr>
            <a:r>
              <a:rPr lang="en-GB" sz="1500" dirty="0">
                <a:solidFill>
                  <a:schemeClr val="bg1"/>
                </a:solidFill>
              </a:rPr>
              <a:t>Average costs per day in hospital (2004) $5,059 applied to study yields reduced cost of patient care by $161,000.</a:t>
            </a:r>
          </a:p>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endParaRPr lang="en-GB" sz="1500" dirty="0">
              <a:solidFill>
                <a:schemeClr val="bg1"/>
              </a:solidFill>
            </a:endParaRPr>
          </a:p>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endParaRPr lang="en-GB" sz="1500" dirty="0">
              <a:solidFill>
                <a:schemeClr val="bg1"/>
              </a:solidFill>
            </a:endParaRPr>
          </a:p>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endParaRPr lang="en-GB" sz="1500" dirty="0">
              <a:solidFill>
                <a:schemeClr val="bg1"/>
              </a:solidFill>
            </a:endParaRPr>
          </a:p>
        </p:txBody>
      </p:sp>
      <p:sp>
        <p:nvSpPr>
          <p:cNvPr id="6" name="TextBox 5"/>
          <p:cNvSpPr txBox="1"/>
          <p:nvPr/>
        </p:nvSpPr>
        <p:spPr>
          <a:xfrm>
            <a:off x="1143000" y="4901126"/>
            <a:ext cx="2484276" cy="276999"/>
          </a:xfrm>
          <a:prstGeom prst="rect">
            <a:avLst/>
          </a:prstGeom>
          <a:noFill/>
        </p:spPr>
        <p:txBody>
          <a:bodyPr wrap="square" tIns="68580" bIns="68580" rtlCol="0">
            <a:spAutoFit/>
          </a:bodyPr>
          <a:lstStyle/>
          <a:p>
            <a:pPr marL="0" lvl="1"/>
            <a:r>
              <a:rPr lang="en-GB" sz="900" dirty="0">
                <a:solidFill>
                  <a:schemeClr val="bg1"/>
                </a:solidFill>
              </a:rPr>
              <a:t>Photo:  Henry Ford Hospital, West Bloomfield, MI</a:t>
            </a:r>
            <a:endParaRPr lang="en-US" sz="1350" dirty="0">
              <a:solidFill>
                <a:schemeClr val="bg1"/>
              </a:solidFill>
            </a:endParaRPr>
          </a:p>
        </p:txBody>
      </p:sp>
    </p:spTree>
    <p:extLst>
      <p:ext uri="{BB962C8B-B14F-4D97-AF65-F5344CB8AC3E}">
        <p14:creationId xmlns:p14="http://schemas.microsoft.com/office/powerpoint/2010/main" val="836819894"/>
      </p:ext>
    </p:extLst>
  </p:cSld>
  <p:clrMapOvr>
    <a:masterClrMapping/>
  </p:clrMapOvr>
  <p:transition advClick="0" advTm="8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nzler healing garden Scottsdale.jpg"/>
          <p:cNvPicPr>
            <a:picLocks noChangeAspect="1"/>
          </p:cNvPicPr>
          <p:nvPr/>
        </p:nvPicPr>
        <p:blipFill>
          <a:blip r:embed="rId3" cstate="print"/>
          <a:srcRect/>
          <a:stretch>
            <a:fillRect/>
          </a:stretch>
        </p:blipFill>
        <p:spPr>
          <a:xfrm>
            <a:off x="-1" y="-33507"/>
            <a:ext cx="9140465" cy="7120475"/>
          </a:xfrm>
          <a:prstGeom prst="rect">
            <a:avLst/>
          </a:prstGeom>
        </p:spPr>
      </p:pic>
      <p:sp>
        <p:nvSpPr>
          <p:cNvPr id="2" name="Title 1"/>
          <p:cNvSpPr>
            <a:spLocks noGrp="1"/>
          </p:cNvSpPr>
          <p:nvPr>
            <p:ph type="title"/>
          </p:nvPr>
        </p:nvSpPr>
        <p:spPr>
          <a:xfrm>
            <a:off x="755576" y="411510"/>
            <a:ext cx="5494078" cy="1368152"/>
          </a:xfrm>
          <a:solidFill>
            <a:schemeClr val="tx1">
              <a:lumMod val="75000"/>
              <a:lumOff val="25000"/>
              <a:alpha val="75000"/>
            </a:schemeClr>
          </a:solidFill>
        </p:spPr>
        <p:txBody>
          <a:bodyPr vert="horz" lIns="137160" tIns="137160" rIns="137160" bIns="137160" rtlCol="0" anchor="b">
            <a:normAutofit fontScale="90000"/>
          </a:bodyPr>
          <a:lstStyle/>
          <a:p>
            <a:pPr>
              <a:defRPr/>
            </a:pPr>
            <a:r>
              <a:rPr lang="en-GB" dirty="0">
                <a:solidFill>
                  <a:schemeClr val="bg1"/>
                </a:solidFill>
              </a:rPr>
              <a:t>Psychological Needs of Patients, Visitors &amp; Staff</a:t>
            </a:r>
          </a:p>
        </p:txBody>
      </p:sp>
      <p:sp>
        <p:nvSpPr>
          <p:cNvPr id="5" name="Content Placeholder 2"/>
          <p:cNvSpPr txBox="1">
            <a:spLocks/>
          </p:cNvSpPr>
          <p:nvPr/>
        </p:nvSpPr>
        <p:spPr>
          <a:xfrm>
            <a:off x="6223546" y="3291830"/>
            <a:ext cx="2790310" cy="1440160"/>
          </a:xfrm>
          <a:prstGeom prst="rect">
            <a:avLst/>
          </a:prstGeom>
          <a:solidFill>
            <a:schemeClr val="tx1">
              <a:lumMod val="75000"/>
              <a:lumOff val="25000"/>
              <a:alpha val="75000"/>
            </a:schemeClr>
          </a:solidFill>
        </p:spPr>
        <p:txBody>
          <a:bodyPr vert="horz" lIns="137160" tIns="137160" rIns="137160" bIns="137160" rtlCol="0">
            <a:normAutofit/>
          </a:bodyPr>
          <a:lstStyle/>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r>
              <a:rPr lang="en-GB" sz="1500" dirty="0">
                <a:solidFill>
                  <a:schemeClr val="bg1"/>
                </a:solidFill>
              </a:rPr>
              <a:t>DESIGN ELEMENTS ARE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Natural lighting</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Views to nature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Access to nature </a:t>
            </a:r>
            <a:endParaRPr lang="en-GB" sz="1350" dirty="0">
              <a:solidFill>
                <a:schemeClr val="bg1"/>
              </a:solidFill>
            </a:endParaRPr>
          </a:p>
        </p:txBody>
      </p:sp>
    </p:spTree>
    <p:extLst>
      <p:ext uri="{BB962C8B-B14F-4D97-AF65-F5344CB8AC3E}">
        <p14:creationId xmlns:p14="http://schemas.microsoft.com/office/powerpoint/2010/main" val="1875657495"/>
      </p:ext>
    </p:extLst>
  </p:cSld>
  <p:clrMapOvr>
    <a:masterClrMapping/>
  </p:clrMapOvr>
  <p:transition advClick="0" advTm="8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ling Garden, Henry Ford Hosp.jpg"/>
          <p:cNvPicPr>
            <a:picLocks noChangeAspect="1"/>
          </p:cNvPicPr>
          <p:nvPr/>
        </p:nvPicPr>
        <p:blipFill>
          <a:blip r:embed="rId3" cstate="print"/>
          <a:srcRect/>
          <a:stretch>
            <a:fillRect/>
          </a:stretch>
        </p:blipFill>
        <p:spPr>
          <a:xfrm>
            <a:off x="-51539" y="-92546"/>
            <a:ext cx="9247078" cy="8746196"/>
          </a:xfrm>
          <a:prstGeom prst="rect">
            <a:avLst/>
          </a:prstGeom>
        </p:spPr>
      </p:pic>
      <p:sp>
        <p:nvSpPr>
          <p:cNvPr id="2" name="Title 1"/>
          <p:cNvSpPr>
            <a:spLocks noGrp="1"/>
          </p:cNvSpPr>
          <p:nvPr>
            <p:ph type="title"/>
          </p:nvPr>
        </p:nvSpPr>
        <p:spPr>
          <a:xfrm>
            <a:off x="926976" y="330500"/>
            <a:ext cx="5400600" cy="1053117"/>
          </a:xfrm>
          <a:solidFill>
            <a:schemeClr val="tx1">
              <a:lumMod val="75000"/>
              <a:lumOff val="25000"/>
              <a:alpha val="75000"/>
            </a:schemeClr>
          </a:solidFill>
        </p:spPr>
        <p:txBody>
          <a:bodyPr vert="horz" lIns="137160" tIns="137160" rIns="137160" bIns="137160" rtlCol="0" anchor="b">
            <a:normAutofit/>
          </a:bodyPr>
          <a:lstStyle/>
          <a:p>
            <a:r>
              <a:rPr lang="en-GB" dirty="0">
                <a:solidFill>
                  <a:schemeClr val="bg1"/>
                </a:solidFill>
              </a:rPr>
              <a:t>Healing Gardens</a:t>
            </a:r>
          </a:p>
        </p:txBody>
      </p:sp>
      <p:sp>
        <p:nvSpPr>
          <p:cNvPr id="3" name="Content Placeholder 2"/>
          <p:cNvSpPr>
            <a:spLocks noGrp="1"/>
          </p:cNvSpPr>
          <p:nvPr>
            <p:ph idx="1"/>
          </p:nvPr>
        </p:nvSpPr>
        <p:spPr>
          <a:xfrm>
            <a:off x="2123728" y="1496372"/>
            <a:ext cx="3240360" cy="1746194"/>
          </a:xfrm>
          <a:solidFill>
            <a:schemeClr val="tx1">
              <a:lumMod val="75000"/>
              <a:lumOff val="25000"/>
              <a:alpha val="75000"/>
            </a:schemeClr>
          </a:solidFill>
        </p:spPr>
        <p:txBody>
          <a:bodyPr vert="horz" lIns="137160" tIns="137160" rIns="137160" bIns="137160" rtlCol="0">
            <a:normAutofit/>
          </a:bodyPr>
          <a:lstStyle/>
          <a:p>
            <a:pPr lvl="1">
              <a:buNone/>
            </a:pPr>
            <a:r>
              <a:rPr lang="en-GB" sz="1500" dirty="0">
                <a:solidFill>
                  <a:schemeClr val="bg1"/>
                </a:solidFill>
              </a:rPr>
              <a:t>CASE STUDY CONCLUSIONS</a:t>
            </a:r>
          </a:p>
          <a:p>
            <a:pPr lvl="1"/>
            <a:r>
              <a:rPr lang="en-GB" sz="1500" dirty="0">
                <a:solidFill>
                  <a:schemeClr val="bg1"/>
                </a:solidFill>
              </a:rPr>
              <a:t>Increased alertness</a:t>
            </a:r>
          </a:p>
          <a:p>
            <a:pPr lvl="1"/>
            <a:r>
              <a:rPr lang="en-GB" sz="1500" dirty="0">
                <a:solidFill>
                  <a:schemeClr val="bg1"/>
                </a:solidFill>
              </a:rPr>
              <a:t>Reduced stress</a:t>
            </a:r>
          </a:p>
          <a:p>
            <a:pPr lvl="1"/>
            <a:r>
              <a:rPr lang="en-GB" sz="1500" dirty="0">
                <a:solidFill>
                  <a:schemeClr val="bg1"/>
                </a:solidFill>
              </a:rPr>
              <a:t>Improved mood</a:t>
            </a:r>
          </a:p>
          <a:p>
            <a:pPr lvl="1"/>
            <a:r>
              <a:rPr lang="en-GB" sz="1500" dirty="0">
                <a:solidFill>
                  <a:schemeClr val="bg1"/>
                </a:solidFill>
              </a:rPr>
              <a:t>Increased job satisfaction </a:t>
            </a:r>
          </a:p>
        </p:txBody>
      </p:sp>
      <p:sp>
        <p:nvSpPr>
          <p:cNvPr id="6" name="Content Placeholder 2"/>
          <p:cNvSpPr txBox="1">
            <a:spLocks/>
          </p:cNvSpPr>
          <p:nvPr/>
        </p:nvSpPr>
        <p:spPr>
          <a:xfrm>
            <a:off x="4517994" y="3651870"/>
            <a:ext cx="3240360" cy="1368152"/>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DESIGN ELEMENTS ARE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Access to nature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Natural lighting</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Views to nature</a:t>
            </a:r>
          </a:p>
        </p:txBody>
      </p:sp>
      <p:sp>
        <p:nvSpPr>
          <p:cNvPr id="7" name="TextBox 6"/>
          <p:cNvSpPr txBox="1"/>
          <p:nvPr/>
        </p:nvSpPr>
        <p:spPr>
          <a:xfrm>
            <a:off x="1143000" y="4658752"/>
            <a:ext cx="2484276" cy="276999"/>
          </a:xfrm>
          <a:prstGeom prst="rect">
            <a:avLst/>
          </a:prstGeom>
          <a:noFill/>
        </p:spPr>
        <p:txBody>
          <a:bodyPr wrap="square" tIns="68580" bIns="68580" rtlCol="0">
            <a:spAutoFit/>
          </a:bodyPr>
          <a:lstStyle/>
          <a:p>
            <a:pPr marL="0" lvl="1"/>
            <a:r>
              <a:rPr lang="en-GB" sz="900" dirty="0">
                <a:solidFill>
                  <a:schemeClr val="bg1"/>
                </a:solidFill>
              </a:rPr>
              <a:t>Henry Ford Hospital, West Bloomfield, MI</a:t>
            </a:r>
            <a:endParaRPr lang="en-US" sz="1350" dirty="0">
              <a:solidFill>
                <a:schemeClr val="bg1"/>
              </a:solidFill>
            </a:endParaRPr>
          </a:p>
        </p:txBody>
      </p:sp>
    </p:spTree>
    <p:extLst>
      <p:ext uri="{BB962C8B-B14F-4D97-AF65-F5344CB8AC3E}">
        <p14:creationId xmlns:p14="http://schemas.microsoft.com/office/powerpoint/2010/main" val="104845935"/>
      </p:ext>
    </p:extLst>
  </p:cSld>
  <p:clrMapOvr>
    <a:masterClrMapping/>
  </p:clrMapOvr>
  <p:transition advClick="0"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tock_000040114584_Large (1).jpg"/>
          <p:cNvPicPr>
            <a:picLocks noChangeAspect="1"/>
          </p:cNvPicPr>
          <p:nvPr/>
        </p:nvPicPr>
        <p:blipFill>
          <a:blip r:embed="rId3" cstate="print"/>
          <a:srcRect l="16667" b="6015"/>
          <a:stretch>
            <a:fillRect/>
          </a:stretch>
        </p:blipFill>
        <p:spPr>
          <a:xfrm>
            <a:off x="-3800" y="-20538"/>
            <a:ext cx="9144000" cy="5143500"/>
          </a:xfrm>
          <a:prstGeom prst="rect">
            <a:avLst/>
          </a:prstGeom>
        </p:spPr>
      </p:pic>
      <p:sp>
        <p:nvSpPr>
          <p:cNvPr id="28675" name="AutoShape 3"/>
          <p:cNvSpPr>
            <a:spLocks/>
          </p:cNvSpPr>
          <p:nvPr/>
        </p:nvSpPr>
        <p:spPr bwMode="auto">
          <a:xfrm>
            <a:off x="7258050" y="4889898"/>
            <a:ext cx="742950" cy="1869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r" defTabSz="685800"/>
            <a:fld id="{C28FFF31-D688-45FD-B9FD-F21D63B14FDE}" type="slidenum">
              <a:rPr lang="en-US" sz="825">
                <a:solidFill>
                  <a:srgbClr val="FFFFFF"/>
                </a:solidFill>
                <a:latin typeface="Arial" pitchFamily="34" charset="0"/>
                <a:cs typeface="Arial" pitchFamily="34" charset="0"/>
                <a:sym typeface="Arial" pitchFamily="34" charset="0"/>
              </a:rPr>
              <a:pPr algn="r" defTabSz="685800"/>
              <a:t>4</a:t>
            </a:fld>
            <a:endParaRPr lang="en-US" sz="1350"/>
          </a:p>
        </p:txBody>
      </p:sp>
      <p:sp>
        <p:nvSpPr>
          <p:cNvPr id="5" name="Title 4"/>
          <p:cNvSpPr>
            <a:spLocks noGrp="1"/>
          </p:cNvSpPr>
          <p:nvPr>
            <p:ph type="title"/>
          </p:nvPr>
        </p:nvSpPr>
        <p:spPr>
          <a:xfrm>
            <a:off x="683568" y="483518"/>
            <a:ext cx="5333814" cy="729493"/>
          </a:xfrm>
          <a:solidFill>
            <a:schemeClr val="tx1">
              <a:lumMod val="75000"/>
              <a:lumOff val="25000"/>
              <a:alpha val="65000"/>
            </a:schemeClr>
          </a:solidFill>
        </p:spPr>
        <p:txBody>
          <a:bodyPr vert="horz" lIns="137160" tIns="45720" rIns="91440" bIns="45720" rtlCol="0" anchor="b">
            <a:normAutofit/>
          </a:bodyPr>
          <a:lstStyle/>
          <a:p>
            <a:r>
              <a:rPr lang="en-GB" dirty="0">
                <a:solidFill>
                  <a:schemeClr val="bg1"/>
                </a:solidFill>
              </a:rPr>
              <a:t>Learning Objectives</a:t>
            </a:r>
          </a:p>
        </p:txBody>
      </p:sp>
      <p:sp>
        <p:nvSpPr>
          <p:cNvPr id="6" name="Content Placeholder 5"/>
          <p:cNvSpPr>
            <a:spLocks noGrp="1"/>
          </p:cNvSpPr>
          <p:nvPr>
            <p:ph idx="1"/>
          </p:nvPr>
        </p:nvSpPr>
        <p:spPr>
          <a:xfrm>
            <a:off x="719396" y="1347614"/>
            <a:ext cx="5940836" cy="2969648"/>
          </a:xfrm>
          <a:solidFill>
            <a:schemeClr val="tx1">
              <a:lumMod val="75000"/>
              <a:lumOff val="25000"/>
              <a:alpha val="65000"/>
            </a:schemeClr>
          </a:solidFill>
        </p:spPr>
        <p:txBody>
          <a:bodyPr vert="horz" lIns="137160" tIns="137160" rIns="137160" bIns="45720" rtlCol="0">
            <a:normAutofit/>
          </a:bodyPr>
          <a:lstStyle/>
          <a:p>
            <a:r>
              <a:rPr lang="en-GB" sz="1350" dirty="0">
                <a:solidFill>
                  <a:schemeClr val="bg1"/>
                </a:solidFill>
              </a:rPr>
              <a:t>#1: Participants will learn what recent science demonstrates regarding  human </a:t>
            </a:r>
            <a:r>
              <a:rPr lang="en-GB" sz="1350" dirty="0" err="1">
                <a:solidFill>
                  <a:schemeClr val="bg1"/>
                </a:solidFill>
              </a:rPr>
              <a:t>behavioral</a:t>
            </a:r>
            <a:r>
              <a:rPr lang="en-GB" sz="1350" dirty="0">
                <a:solidFill>
                  <a:schemeClr val="bg1"/>
                </a:solidFill>
              </a:rPr>
              <a:t> response  to natural environments and stimuli. </a:t>
            </a:r>
          </a:p>
          <a:p>
            <a:r>
              <a:rPr lang="en-GB" sz="1350" dirty="0">
                <a:solidFill>
                  <a:schemeClr val="bg1"/>
                </a:solidFill>
              </a:rPr>
              <a:t>#2: Participants will learn to recognize </a:t>
            </a:r>
            <a:r>
              <a:rPr lang="en-GB" sz="1350" dirty="0" err="1">
                <a:solidFill>
                  <a:schemeClr val="bg1"/>
                </a:solidFill>
              </a:rPr>
              <a:t>biophilic</a:t>
            </a:r>
            <a:r>
              <a:rPr lang="en-GB" sz="1350" dirty="0">
                <a:solidFill>
                  <a:schemeClr val="bg1"/>
                </a:solidFill>
              </a:rPr>
              <a:t>  design patterns and elements. </a:t>
            </a:r>
          </a:p>
          <a:p>
            <a:r>
              <a:rPr lang="en-GB" sz="1350" dirty="0">
                <a:solidFill>
                  <a:schemeClr val="bg1"/>
                </a:solidFill>
              </a:rPr>
              <a:t>#3: Participants will learn how human responses to their environment are measured.</a:t>
            </a:r>
          </a:p>
          <a:p>
            <a:r>
              <a:rPr lang="en-GB" sz="1350" dirty="0">
                <a:solidFill>
                  <a:schemeClr val="bg1"/>
                </a:solidFill>
              </a:rPr>
              <a:t>#4: Participants will learn how </a:t>
            </a:r>
            <a:r>
              <a:rPr lang="en-GB" sz="1350" dirty="0" err="1">
                <a:solidFill>
                  <a:schemeClr val="bg1"/>
                </a:solidFill>
              </a:rPr>
              <a:t>biophilic</a:t>
            </a:r>
            <a:r>
              <a:rPr lang="en-GB" sz="1350" dirty="0">
                <a:solidFill>
                  <a:schemeClr val="bg1"/>
                </a:solidFill>
              </a:rPr>
              <a:t> design profoundly affects the well-being and overall profitability of humans in the modern built environment.</a:t>
            </a:r>
          </a:p>
          <a:p>
            <a:r>
              <a:rPr lang="en-GB" sz="1350" dirty="0">
                <a:solidFill>
                  <a:schemeClr val="bg1"/>
                </a:solidFill>
              </a:rPr>
              <a:t>#5: Participants will learn economic values assigned to incorporating </a:t>
            </a:r>
            <a:r>
              <a:rPr lang="en-GB" sz="1350" dirty="0" err="1">
                <a:solidFill>
                  <a:schemeClr val="bg1"/>
                </a:solidFill>
              </a:rPr>
              <a:t>biophilic</a:t>
            </a:r>
            <a:r>
              <a:rPr lang="en-GB" sz="1350" dirty="0">
                <a:solidFill>
                  <a:schemeClr val="bg1"/>
                </a:solidFill>
              </a:rPr>
              <a:t> design elements into the built environment.</a:t>
            </a:r>
          </a:p>
        </p:txBody>
      </p:sp>
    </p:spTree>
    <p:extLst>
      <p:ext uri="{BB962C8B-B14F-4D97-AF65-F5344CB8AC3E}">
        <p14:creationId xmlns:p14="http://schemas.microsoft.com/office/powerpoint/2010/main" val="2039357205"/>
      </p:ext>
    </p:extLst>
  </p:cSld>
  <p:clrMapOvr>
    <a:masterClrMapping/>
  </p:clrMapOvr>
  <p:transition advClick="0" advTm="8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2299956_Large.jpg"/>
          <p:cNvPicPr>
            <a:picLocks noChangeAspect="1"/>
          </p:cNvPicPr>
          <p:nvPr/>
        </p:nvPicPr>
        <p:blipFill>
          <a:blip r:embed="rId3" cstate="print"/>
          <a:srcRect/>
          <a:stretch>
            <a:fillRect/>
          </a:stretch>
        </p:blipFill>
        <p:spPr>
          <a:xfrm>
            <a:off x="-36512" y="-92546"/>
            <a:ext cx="9461838" cy="7285566"/>
          </a:xfrm>
          <a:prstGeom prst="rect">
            <a:avLst/>
          </a:prstGeom>
        </p:spPr>
      </p:pic>
      <p:sp>
        <p:nvSpPr>
          <p:cNvPr id="2" name="Title 1"/>
          <p:cNvSpPr>
            <a:spLocks noGrp="1"/>
          </p:cNvSpPr>
          <p:nvPr>
            <p:ph type="title"/>
          </p:nvPr>
        </p:nvSpPr>
        <p:spPr>
          <a:xfrm>
            <a:off x="617317" y="253238"/>
            <a:ext cx="4050450" cy="1080120"/>
          </a:xfrm>
          <a:solidFill>
            <a:schemeClr val="tx1">
              <a:lumMod val="75000"/>
              <a:lumOff val="25000"/>
              <a:alpha val="75000"/>
            </a:schemeClr>
          </a:solidFill>
        </p:spPr>
        <p:txBody>
          <a:bodyPr vert="horz" lIns="137160" tIns="137160" rIns="137160" bIns="137160" rtlCol="0" anchor="b">
            <a:normAutofit/>
          </a:bodyPr>
          <a:lstStyle/>
          <a:p>
            <a:r>
              <a:rPr lang="en-GB" dirty="0">
                <a:solidFill>
                  <a:schemeClr val="bg1"/>
                </a:solidFill>
              </a:rPr>
              <a:t>Natural Light</a:t>
            </a:r>
          </a:p>
        </p:txBody>
      </p:sp>
      <p:sp>
        <p:nvSpPr>
          <p:cNvPr id="3" name="Content Placeholder 2"/>
          <p:cNvSpPr>
            <a:spLocks noGrp="1"/>
          </p:cNvSpPr>
          <p:nvPr>
            <p:ph idx="1"/>
          </p:nvPr>
        </p:nvSpPr>
        <p:spPr>
          <a:xfrm>
            <a:off x="1691680" y="1692472"/>
            <a:ext cx="5134038" cy="1404156"/>
          </a:xfrm>
          <a:solidFill>
            <a:schemeClr val="tx1">
              <a:lumMod val="75000"/>
              <a:lumOff val="25000"/>
              <a:alpha val="75000"/>
            </a:schemeClr>
          </a:solidFill>
        </p:spPr>
        <p:txBody>
          <a:bodyPr vert="horz" lIns="137160" tIns="137160" rIns="137160" bIns="137160" rtlCol="0">
            <a:normAutofit fontScale="92500"/>
          </a:bodyPr>
          <a:lstStyle/>
          <a:p>
            <a:r>
              <a:rPr lang="en-GB" dirty="0">
                <a:solidFill>
                  <a:schemeClr val="bg1"/>
                </a:solidFill>
              </a:rPr>
              <a:t>Rooms with daylight </a:t>
            </a:r>
          </a:p>
          <a:p>
            <a:pPr lvl="1"/>
            <a:r>
              <a:rPr lang="en-GB" sz="1500" dirty="0">
                <a:solidFill>
                  <a:schemeClr val="bg1"/>
                </a:solidFill>
              </a:rPr>
              <a:t>Reduced length of hospital stays by an average of 2.6 days.</a:t>
            </a:r>
          </a:p>
          <a:p>
            <a:pPr lvl="1"/>
            <a:r>
              <a:rPr lang="en-GB" sz="1500" dirty="0">
                <a:solidFill>
                  <a:schemeClr val="bg1"/>
                </a:solidFill>
              </a:rPr>
              <a:t>Increased recovery rate for those with depression.</a:t>
            </a:r>
          </a:p>
          <a:p>
            <a:pPr lvl="1"/>
            <a:r>
              <a:rPr lang="en-GB" sz="1500" dirty="0">
                <a:solidFill>
                  <a:schemeClr val="bg1"/>
                </a:solidFill>
              </a:rPr>
              <a:t>Savings related to reduced medication.</a:t>
            </a:r>
          </a:p>
        </p:txBody>
      </p:sp>
    </p:spTree>
    <p:extLst>
      <p:ext uri="{BB962C8B-B14F-4D97-AF65-F5344CB8AC3E}">
        <p14:creationId xmlns:p14="http://schemas.microsoft.com/office/powerpoint/2010/main" val="2945421270"/>
      </p:ext>
    </p:extLst>
  </p:cSld>
  <p:clrMapOvr>
    <a:masterClrMapping/>
  </p:clrMapOvr>
  <p:transition advClick="0" advTm="8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spital_room_scary.jpg"/>
          <p:cNvPicPr>
            <a:picLocks noChangeAspect="1"/>
          </p:cNvPicPr>
          <p:nvPr/>
        </p:nvPicPr>
        <p:blipFill>
          <a:blip r:embed="rId3" cstate="print"/>
          <a:srcRect/>
          <a:stretch>
            <a:fillRect/>
          </a:stretch>
        </p:blipFill>
        <p:spPr>
          <a:xfrm>
            <a:off x="2078" y="-35177"/>
            <a:ext cx="9139844" cy="6858000"/>
          </a:xfrm>
          <a:prstGeom prst="rect">
            <a:avLst/>
          </a:prstGeom>
        </p:spPr>
      </p:pic>
      <p:sp>
        <p:nvSpPr>
          <p:cNvPr id="2" name="Title 1"/>
          <p:cNvSpPr>
            <a:spLocks noGrp="1"/>
          </p:cNvSpPr>
          <p:nvPr>
            <p:ph type="title"/>
          </p:nvPr>
        </p:nvSpPr>
        <p:spPr>
          <a:xfrm>
            <a:off x="971600" y="267494"/>
            <a:ext cx="6084676" cy="1440160"/>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Less Pain, Fewer Drugs, </a:t>
            </a:r>
            <a:br>
              <a:rPr lang="en-GB" dirty="0">
                <a:solidFill>
                  <a:schemeClr val="bg1"/>
                </a:solidFill>
              </a:rPr>
            </a:br>
            <a:r>
              <a:rPr lang="en-GB" dirty="0">
                <a:solidFill>
                  <a:schemeClr val="bg1"/>
                </a:solidFill>
              </a:rPr>
              <a:t>Faster Recovery</a:t>
            </a:r>
          </a:p>
        </p:txBody>
      </p:sp>
      <p:sp>
        <p:nvSpPr>
          <p:cNvPr id="5" name="Content Placeholder 2"/>
          <p:cNvSpPr txBox="1">
            <a:spLocks/>
          </p:cNvSpPr>
          <p:nvPr/>
        </p:nvSpPr>
        <p:spPr>
          <a:xfrm>
            <a:off x="1403648" y="1923678"/>
            <a:ext cx="5274586" cy="1944216"/>
          </a:xfrm>
          <a:prstGeom prst="rect">
            <a:avLst/>
          </a:prstGeom>
          <a:solidFill>
            <a:schemeClr val="tx1">
              <a:lumMod val="75000"/>
              <a:lumOff val="25000"/>
              <a:alpha val="75000"/>
            </a:schemeClr>
          </a:solidFill>
        </p:spPr>
        <p:txBody>
          <a:bodyPr vert="horz" lIns="137160" tIns="137160" rIns="137160" bIns="137160" rtlCol="0">
            <a:normAutofit/>
          </a:bodyPr>
          <a:lstStyle/>
          <a:p>
            <a:pPr marL="68580" indent="-68580" defTabSz="685800">
              <a:lnSpc>
                <a:spcPct val="90000"/>
              </a:lnSpc>
              <a:spcBef>
                <a:spcPts val="900"/>
              </a:spcBef>
              <a:spcAft>
                <a:spcPts val="450"/>
              </a:spcAft>
              <a:buClr>
                <a:schemeClr val="accent1"/>
              </a:buClr>
              <a:buSzPct val="100000"/>
              <a:buFont typeface="Calibri" panose="020F0502020204030204" pitchFamily="34" charset="0"/>
              <a:buChar char=" "/>
              <a:defRPr/>
            </a:pPr>
            <a:r>
              <a:rPr lang="en-GB" sz="1500" dirty="0">
                <a:solidFill>
                  <a:schemeClr val="bg1"/>
                </a:solidFill>
              </a:rPr>
              <a:t>CASE STUDY CONCLUSIONS – DAYLIGHT  </a:t>
            </a:r>
          </a:p>
          <a:p>
            <a:pPr>
              <a:lnSpc>
                <a:spcPct val="150000"/>
              </a:lnSpc>
            </a:pPr>
            <a:r>
              <a:rPr lang="en-GB" sz="1500" dirty="0">
                <a:solidFill>
                  <a:schemeClr val="bg1"/>
                </a:solidFill>
              </a:rPr>
              <a:t>  Higher levels of exposure to daylight</a:t>
            </a:r>
          </a:p>
          <a:p>
            <a:pPr marL="288036" lvl="1" indent="-137160">
              <a:lnSpc>
                <a:spcPct val="90000"/>
              </a:lnSpc>
              <a:spcBef>
                <a:spcPts val="150"/>
              </a:spcBef>
              <a:spcAft>
                <a:spcPts val="300"/>
              </a:spcAft>
              <a:buClr>
                <a:schemeClr val="accent1"/>
              </a:buClr>
              <a:buFont typeface="Calibri" pitchFamily="34" charset="0"/>
              <a:buChar char="◦"/>
            </a:pPr>
            <a:r>
              <a:rPr lang="en-GB" sz="1500" dirty="0">
                <a:solidFill>
                  <a:schemeClr val="bg1"/>
                </a:solidFill>
              </a:rPr>
              <a:t>Reduced patient perception of pain</a:t>
            </a:r>
          </a:p>
          <a:p>
            <a:pPr marL="288036" lvl="1" indent="-137160">
              <a:lnSpc>
                <a:spcPct val="90000"/>
              </a:lnSpc>
              <a:spcBef>
                <a:spcPts val="150"/>
              </a:spcBef>
              <a:spcAft>
                <a:spcPts val="300"/>
              </a:spcAft>
              <a:buClr>
                <a:schemeClr val="accent1"/>
              </a:buClr>
              <a:buFont typeface="Calibri" pitchFamily="34" charset="0"/>
              <a:buChar char="◦"/>
            </a:pPr>
            <a:r>
              <a:rPr lang="en-GB" sz="1500" dirty="0">
                <a:solidFill>
                  <a:schemeClr val="bg1"/>
                </a:solidFill>
              </a:rPr>
              <a:t>22% less pain medication consumed per hour</a:t>
            </a:r>
          </a:p>
          <a:p>
            <a:pPr marL="288036" lvl="1" indent="-137160">
              <a:lnSpc>
                <a:spcPct val="90000"/>
              </a:lnSpc>
              <a:spcBef>
                <a:spcPts val="150"/>
              </a:spcBef>
              <a:spcAft>
                <a:spcPts val="300"/>
              </a:spcAft>
              <a:buClr>
                <a:schemeClr val="accent1"/>
              </a:buClr>
              <a:buFont typeface="Calibri" pitchFamily="34" charset="0"/>
              <a:buChar char="◦"/>
            </a:pPr>
            <a:r>
              <a:rPr lang="en-GB" sz="1500" dirty="0">
                <a:solidFill>
                  <a:schemeClr val="bg1"/>
                </a:solidFill>
              </a:rPr>
              <a:t>21% savings  in pain medication costs for length of stay</a:t>
            </a:r>
          </a:p>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endParaRPr lang="en-GB" sz="1500" dirty="0">
              <a:solidFill>
                <a:schemeClr val="bg1"/>
              </a:solidFill>
            </a:endParaRPr>
          </a:p>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endParaRPr lang="en-GB" sz="1500" dirty="0">
              <a:solidFill>
                <a:schemeClr val="bg1"/>
              </a:solidFill>
            </a:endParaRPr>
          </a:p>
        </p:txBody>
      </p:sp>
    </p:spTree>
    <p:extLst>
      <p:ext uri="{BB962C8B-B14F-4D97-AF65-F5344CB8AC3E}">
        <p14:creationId xmlns:p14="http://schemas.microsoft.com/office/powerpoint/2010/main" val="4016797644"/>
      </p:ext>
    </p:extLst>
  </p:cSld>
  <p:clrMapOvr>
    <a:masterClrMapping/>
  </p:clrMapOvr>
  <p:transition advClick="0" advTm="8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82920006.jpg"/>
          <p:cNvPicPr>
            <a:picLocks noChangeAspect="1"/>
          </p:cNvPicPr>
          <p:nvPr/>
        </p:nvPicPr>
        <p:blipFill>
          <a:blip r:embed="rId3" cstate="print"/>
          <a:stretch>
            <a:fillRect/>
          </a:stretch>
        </p:blipFill>
        <p:spPr>
          <a:xfrm>
            <a:off x="0" y="-164554"/>
            <a:ext cx="9217152" cy="6882314"/>
          </a:xfrm>
          <a:prstGeom prst="rect">
            <a:avLst/>
          </a:prstGeom>
        </p:spPr>
      </p:pic>
      <p:sp>
        <p:nvSpPr>
          <p:cNvPr id="2" name="Title 1"/>
          <p:cNvSpPr>
            <a:spLocks noGrp="1"/>
          </p:cNvSpPr>
          <p:nvPr>
            <p:ph type="title"/>
          </p:nvPr>
        </p:nvSpPr>
        <p:spPr>
          <a:xfrm>
            <a:off x="4067944" y="1491630"/>
            <a:ext cx="4941168" cy="1384689"/>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Biophilic Design in   Educational Settings</a:t>
            </a:r>
          </a:p>
        </p:txBody>
      </p:sp>
      <p:sp>
        <p:nvSpPr>
          <p:cNvPr id="6" name="Content Placeholder 2"/>
          <p:cNvSpPr txBox="1">
            <a:spLocks/>
          </p:cNvSpPr>
          <p:nvPr/>
        </p:nvSpPr>
        <p:spPr>
          <a:xfrm>
            <a:off x="5436096" y="3068847"/>
            <a:ext cx="3429000" cy="1728192"/>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STUDY CONCLUSIONS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test scores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learning rates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Enhanced focus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Improved mood and </a:t>
            </a:r>
            <a:r>
              <a:rPr lang="en-GB" sz="1500" dirty="0" err="1">
                <a:solidFill>
                  <a:schemeClr val="bg1"/>
                </a:solidFill>
              </a:rPr>
              <a:t>behavior</a:t>
            </a:r>
            <a:endParaRPr lang="en-GB" sz="1500" dirty="0">
              <a:solidFill>
                <a:schemeClr val="bg1"/>
              </a:solidFill>
            </a:endParaRPr>
          </a:p>
          <a:p>
            <a:pPr marL="288036" lvl="1" indent="-137160" defTabSz="685800">
              <a:lnSpc>
                <a:spcPct val="90000"/>
              </a:lnSpc>
              <a:spcBef>
                <a:spcPts val="150"/>
              </a:spcBef>
              <a:spcAft>
                <a:spcPts val="300"/>
              </a:spcAft>
              <a:buClr>
                <a:schemeClr val="accent1"/>
              </a:buClr>
              <a:buFont typeface="Calibri" pitchFamily="34" charset="0"/>
              <a:buChar char="◦"/>
              <a:defRPr/>
            </a:pPr>
            <a:endParaRPr lang="en-GB" sz="1500" dirty="0">
              <a:solidFill>
                <a:schemeClr val="bg1"/>
              </a:solidFill>
            </a:endParaRPr>
          </a:p>
        </p:txBody>
      </p:sp>
    </p:spTree>
    <p:extLst>
      <p:ext uri="{BB962C8B-B14F-4D97-AF65-F5344CB8AC3E}">
        <p14:creationId xmlns:p14="http://schemas.microsoft.com/office/powerpoint/2010/main" val="1325398226"/>
      </p:ext>
    </p:extLst>
  </p:cSld>
  <p:clrMapOvr>
    <a:masterClrMapping/>
  </p:clrMapOvr>
  <p:transition advClick="0" advTm="8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oolbus.jpg"/>
          <p:cNvPicPr>
            <a:picLocks noChangeAspect="1"/>
          </p:cNvPicPr>
          <p:nvPr/>
        </p:nvPicPr>
        <p:blipFill>
          <a:blip r:embed="rId3" cstate="print"/>
          <a:stretch>
            <a:fillRect/>
          </a:stretch>
        </p:blipFill>
        <p:spPr>
          <a:xfrm>
            <a:off x="-324544" y="-164554"/>
            <a:ext cx="9956800" cy="7467600"/>
          </a:xfrm>
          <a:prstGeom prst="rect">
            <a:avLst/>
          </a:prstGeom>
        </p:spPr>
      </p:pic>
      <p:sp>
        <p:nvSpPr>
          <p:cNvPr id="2" name="Title 1"/>
          <p:cNvSpPr>
            <a:spLocks noGrp="1"/>
          </p:cNvSpPr>
          <p:nvPr>
            <p:ph type="title"/>
          </p:nvPr>
        </p:nvSpPr>
        <p:spPr>
          <a:xfrm>
            <a:off x="1760220" y="771550"/>
            <a:ext cx="5242050" cy="1368153"/>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Performance &amp; Attendance</a:t>
            </a:r>
          </a:p>
        </p:txBody>
      </p:sp>
      <p:sp>
        <p:nvSpPr>
          <p:cNvPr id="3" name="Content Placeholder 2"/>
          <p:cNvSpPr>
            <a:spLocks noGrp="1"/>
          </p:cNvSpPr>
          <p:nvPr>
            <p:ph idx="1"/>
          </p:nvPr>
        </p:nvSpPr>
        <p:spPr>
          <a:xfrm>
            <a:off x="9765450" y="357504"/>
            <a:ext cx="3621870" cy="1943534"/>
          </a:xfrm>
          <a:solidFill>
            <a:schemeClr val="tx1">
              <a:lumMod val="75000"/>
              <a:lumOff val="25000"/>
              <a:alpha val="65000"/>
            </a:schemeClr>
          </a:solidFill>
        </p:spPr>
        <p:txBody>
          <a:bodyPr vert="horz" lIns="137160" tIns="45720" rIns="0" bIns="45720" rtlCol="0">
            <a:normAutofit fontScale="77500" lnSpcReduction="20000"/>
          </a:bodyPr>
          <a:lstStyle/>
          <a:p>
            <a:r>
              <a:rPr lang="en-GB" dirty="0" err="1">
                <a:solidFill>
                  <a:schemeClr val="bg1"/>
                </a:solidFill>
              </a:rPr>
              <a:t>Daylit</a:t>
            </a:r>
            <a:r>
              <a:rPr lang="en-GB" dirty="0">
                <a:solidFill>
                  <a:schemeClr val="bg1"/>
                </a:solidFill>
              </a:rPr>
              <a:t> classrooms</a:t>
            </a:r>
          </a:p>
          <a:p>
            <a:pPr lvl="1"/>
            <a:r>
              <a:rPr lang="en-GB" dirty="0">
                <a:solidFill>
                  <a:schemeClr val="bg1"/>
                </a:solidFill>
              </a:rPr>
              <a:t>Increased attendance</a:t>
            </a:r>
          </a:p>
          <a:p>
            <a:pPr lvl="1"/>
            <a:r>
              <a:rPr lang="en-GB" dirty="0">
                <a:solidFill>
                  <a:schemeClr val="bg1"/>
                </a:solidFill>
              </a:rPr>
              <a:t>Avoidance of lost taxes through absence</a:t>
            </a:r>
          </a:p>
          <a:p>
            <a:r>
              <a:rPr lang="en-GB" dirty="0">
                <a:solidFill>
                  <a:schemeClr val="bg1"/>
                </a:solidFill>
              </a:rPr>
              <a:t>Access to nature</a:t>
            </a:r>
          </a:p>
          <a:p>
            <a:pPr lvl="1"/>
            <a:r>
              <a:rPr lang="en-GB" dirty="0">
                <a:solidFill>
                  <a:schemeClr val="bg1"/>
                </a:solidFill>
              </a:rPr>
              <a:t>Improved student retention</a:t>
            </a:r>
          </a:p>
          <a:p>
            <a:pPr lvl="1"/>
            <a:r>
              <a:rPr lang="en-GB" dirty="0">
                <a:solidFill>
                  <a:schemeClr val="bg1"/>
                </a:solidFill>
              </a:rPr>
              <a:t>Educated population</a:t>
            </a:r>
          </a:p>
          <a:p>
            <a:pPr lvl="1"/>
            <a:r>
              <a:rPr lang="en-GB" dirty="0">
                <a:solidFill>
                  <a:schemeClr val="bg1"/>
                </a:solidFill>
              </a:rPr>
              <a:t>Increased tax income</a:t>
            </a:r>
          </a:p>
          <a:p>
            <a:pPr lvl="1"/>
            <a:endParaRPr lang="en-GB" dirty="0"/>
          </a:p>
        </p:txBody>
      </p:sp>
      <p:sp>
        <p:nvSpPr>
          <p:cNvPr id="6" name="Content Placeholder 2"/>
          <p:cNvSpPr txBox="1">
            <a:spLocks/>
          </p:cNvSpPr>
          <p:nvPr/>
        </p:nvSpPr>
        <p:spPr>
          <a:xfrm>
            <a:off x="1817694" y="2247714"/>
            <a:ext cx="4374486" cy="2052228"/>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 –  DAYLIGHT &amp; </a:t>
            </a:r>
          </a:p>
          <a:p>
            <a:pPr marL="288036" lvl="1" indent="-137160" defTabSz="685800">
              <a:lnSpc>
                <a:spcPct val="90000"/>
              </a:lnSpc>
              <a:spcBef>
                <a:spcPts val="150"/>
              </a:spcBef>
              <a:spcAft>
                <a:spcPts val="300"/>
              </a:spcAft>
              <a:buClr>
                <a:schemeClr val="accent1"/>
              </a:buClr>
              <a:defRPr/>
            </a:pPr>
            <a:r>
              <a:rPr lang="en-GB" sz="1500" dirty="0">
                <a:solidFill>
                  <a:schemeClr val="bg1"/>
                </a:solidFill>
              </a:rPr>
              <a:t>ACCESS TO NATURE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attendance by 3+ days/year</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test scores 5-14%</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progress through curricula by 20-26%</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Improved student retention</a:t>
            </a:r>
          </a:p>
          <a:p>
            <a:pPr marL="288036" lvl="1" indent="-137160" defTabSz="685800">
              <a:lnSpc>
                <a:spcPct val="90000"/>
              </a:lnSpc>
              <a:spcBef>
                <a:spcPts val="150"/>
              </a:spcBef>
              <a:spcAft>
                <a:spcPts val="300"/>
              </a:spcAft>
              <a:buClr>
                <a:schemeClr val="accent1"/>
              </a:buClr>
              <a:buFont typeface="Calibri" pitchFamily="34" charset="0"/>
              <a:buChar char="◦"/>
              <a:defRPr/>
            </a:pPr>
            <a:endParaRPr lang="en-GB" sz="1500" dirty="0">
              <a:solidFill>
                <a:schemeClr val="bg1"/>
              </a:solidFill>
            </a:endParaRPr>
          </a:p>
        </p:txBody>
      </p:sp>
    </p:spTree>
    <p:extLst>
      <p:ext uri="{BB962C8B-B14F-4D97-AF65-F5344CB8AC3E}">
        <p14:creationId xmlns:p14="http://schemas.microsoft.com/office/powerpoint/2010/main" val="2661215241"/>
      </p:ext>
    </p:extLst>
  </p:cSld>
  <p:clrMapOvr>
    <a:masterClrMapping/>
  </p:clrMapOvr>
  <p:transition advClick="0" advTm="8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69192069_Large.jpg"/>
          <p:cNvPicPr>
            <a:picLocks noChangeAspect="1"/>
          </p:cNvPicPr>
          <p:nvPr/>
        </p:nvPicPr>
        <p:blipFill>
          <a:blip r:embed="rId3" cstate="print"/>
          <a:srcRect r="11635" b="5347"/>
          <a:stretch>
            <a:fillRect/>
          </a:stretch>
        </p:blipFill>
        <p:spPr>
          <a:xfrm>
            <a:off x="-92651" y="-267986"/>
            <a:ext cx="9236651" cy="6651579"/>
          </a:xfrm>
          <a:prstGeom prst="rect">
            <a:avLst/>
          </a:prstGeom>
        </p:spPr>
      </p:pic>
      <p:sp>
        <p:nvSpPr>
          <p:cNvPr id="2" name="Title 1"/>
          <p:cNvSpPr>
            <a:spLocks noGrp="1"/>
          </p:cNvSpPr>
          <p:nvPr>
            <p:ph type="title"/>
          </p:nvPr>
        </p:nvSpPr>
        <p:spPr>
          <a:xfrm>
            <a:off x="990642" y="195486"/>
            <a:ext cx="5400600" cy="1296144"/>
          </a:xfrm>
          <a:solidFill>
            <a:schemeClr val="tx1">
              <a:lumMod val="75000"/>
              <a:lumOff val="25000"/>
              <a:alpha val="65000"/>
            </a:schemeClr>
          </a:solidFill>
        </p:spPr>
        <p:txBody>
          <a:bodyPr vert="horz" lIns="137160" tIns="137160" rIns="137160" bIns="137160" rtlCol="0" anchor="b">
            <a:normAutofit fontScale="90000"/>
          </a:bodyPr>
          <a:lstStyle/>
          <a:p>
            <a:r>
              <a:rPr lang="en-GB" dirty="0">
                <a:solidFill>
                  <a:schemeClr val="bg1"/>
                </a:solidFill>
              </a:rPr>
              <a:t>Economic Impact for Education</a:t>
            </a:r>
          </a:p>
        </p:txBody>
      </p:sp>
      <p:sp>
        <p:nvSpPr>
          <p:cNvPr id="3" name="Content Placeholder 2"/>
          <p:cNvSpPr>
            <a:spLocks noGrp="1"/>
          </p:cNvSpPr>
          <p:nvPr>
            <p:ph idx="1"/>
          </p:nvPr>
        </p:nvSpPr>
        <p:spPr>
          <a:xfrm>
            <a:off x="-3429762" y="1059582"/>
            <a:ext cx="2430270" cy="1998222"/>
          </a:xfrm>
          <a:solidFill>
            <a:schemeClr val="tx1">
              <a:lumMod val="75000"/>
              <a:lumOff val="25000"/>
              <a:alpha val="65000"/>
            </a:schemeClr>
          </a:solidFill>
        </p:spPr>
        <p:txBody>
          <a:bodyPr vert="horz" lIns="137160" tIns="137160" rIns="137160" bIns="137160" rtlCol="0">
            <a:normAutofit fontScale="85000" lnSpcReduction="20000"/>
          </a:bodyPr>
          <a:lstStyle/>
          <a:p>
            <a:r>
              <a:rPr lang="en-GB" dirty="0">
                <a:solidFill>
                  <a:schemeClr val="bg1"/>
                </a:solidFill>
              </a:rPr>
              <a:t>Improved experience of school through nature can improve attendance and student retention</a:t>
            </a:r>
          </a:p>
          <a:p>
            <a:pPr lvl="1"/>
            <a:r>
              <a:rPr lang="en-GB" sz="1500" dirty="0">
                <a:solidFill>
                  <a:schemeClr val="bg1"/>
                </a:solidFill>
              </a:rPr>
              <a:t>Reduced stress</a:t>
            </a:r>
          </a:p>
          <a:p>
            <a:pPr lvl="1"/>
            <a:r>
              <a:rPr lang="en-GB" sz="1500" dirty="0">
                <a:solidFill>
                  <a:schemeClr val="bg1"/>
                </a:solidFill>
              </a:rPr>
              <a:t>Improved attention</a:t>
            </a:r>
          </a:p>
          <a:p>
            <a:pPr lvl="1"/>
            <a:r>
              <a:rPr lang="en-GB" sz="1500" dirty="0">
                <a:solidFill>
                  <a:schemeClr val="bg1"/>
                </a:solidFill>
              </a:rPr>
              <a:t>Improved mood</a:t>
            </a:r>
          </a:p>
          <a:p>
            <a:pPr>
              <a:buNone/>
            </a:pPr>
            <a:endParaRPr lang="en-GB" dirty="0"/>
          </a:p>
          <a:p>
            <a:endParaRPr lang="en-GB" dirty="0"/>
          </a:p>
        </p:txBody>
      </p:sp>
      <p:sp>
        <p:nvSpPr>
          <p:cNvPr id="6" name="Content Placeholder 2"/>
          <p:cNvSpPr txBox="1">
            <a:spLocks/>
          </p:cNvSpPr>
          <p:nvPr/>
        </p:nvSpPr>
        <p:spPr>
          <a:xfrm>
            <a:off x="971600" y="1707654"/>
            <a:ext cx="2592288" cy="3096344"/>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Better outcomes for investment in education </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Avoided lost taxes through absence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personal wealth </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$ 272,000 lifetime cost to society for a single dropout</a:t>
            </a:r>
          </a:p>
          <a:p>
            <a:pPr marL="288036" lvl="1" indent="-137160" defTabSz="685800">
              <a:lnSpc>
                <a:spcPct val="90000"/>
              </a:lnSpc>
              <a:spcBef>
                <a:spcPts val="150"/>
              </a:spcBef>
              <a:spcAft>
                <a:spcPts val="300"/>
              </a:spcAft>
              <a:buClr>
                <a:schemeClr val="accent1"/>
              </a:buClr>
              <a:buFont typeface="Calibri" pitchFamily="34" charset="0"/>
              <a:buChar char="◦"/>
              <a:defRPr/>
            </a:pPr>
            <a:endParaRPr lang="en-GB" sz="1500" dirty="0">
              <a:solidFill>
                <a:schemeClr val="bg1"/>
              </a:solidFill>
            </a:endParaRPr>
          </a:p>
        </p:txBody>
      </p:sp>
    </p:spTree>
    <p:extLst>
      <p:ext uri="{BB962C8B-B14F-4D97-AF65-F5344CB8AC3E}">
        <p14:creationId xmlns:p14="http://schemas.microsoft.com/office/powerpoint/2010/main" val="2857809978"/>
      </p:ext>
    </p:extLst>
  </p:cSld>
  <p:clrMapOvr>
    <a:masterClrMapping/>
  </p:clrMapOvr>
  <p:transition advClick="0" advTm="8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nger+green anther horiz.jpg"/>
          <p:cNvPicPr>
            <a:picLocks noChangeAspect="1"/>
          </p:cNvPicPr>
          <p:nvPr/>
        </p:nvPicPr>
        <p:blipFill>
          <a:blip r:embed="rId3" cstate="print"/>
          <a:stretch>
            <a:fillRect/>
          </a:stretch>
        </p:blipFill>
        <p:spPr>
          <a:xfrm>
            <a:off x="0" y="-596602"/>
            <a:ext cx="9184640" cy="6888480"/>
          </a:xfrm>
          <a:prstGeom prst="rect">
            <a:avLst/>
          </a:prstGeom>
        </p:spPr>
      </p:pic>
      <p:sp>
        <p:nvSpPr>
          <p:cNvPr id="2" name="Title 1"/>
          <p:cNvSpPr>
            <a:spLocks noGrp="1"/>
          </p:cNvSpPr>
          <p:nvPr>
            <p:ph type="ctrTitle"/>
          </p:nvPr>
        </p:nvSpPr>
        <p:spPr>
          <a:xfrm>
            <a:off x="1760220" y="915566"/>
            <a:ext cx="3729882" cy="1116124"/>
          </a:xfrm>
          <a:solidFill>
            <a:schemeClr val="tx1">
              <a:lumMod val="75000"/>
              <a:lumOff val="25000"/>
              <a:alpha val="75000"/>
            </a:schemeClr>
          </a:solidFill>
        </p:spPr>
        <p:txBody>
          <a:bodyPr vert="horz" lIns="205740" tIns="205740" rIns="205740" bIns="205740" rtlCol="0" anchor="b">
            <a:normAutofit/>
          </a:bodyPr>
          <a:lstStyle/>
          <a:p>
            <a:r>
              <a:rPr lang="en-GB" sz="4500" dirty="0">
                <a:solidFill>
                  <a:schemeClr val="bg1"/>
                </a:solidFill>
              </a:rPr>
              <a:t>Brain Break!</a:t>
            </a:r>
          </a:p>
        </p:txBody>
      </p:sp>
      <p:sp>
        <p:nvSpPr>
          <p:cNvPr id="7" name="Subtitle 4"/>
          <p:cNvSpPr txBox="1">
            <a:spLocks/>
          </p:cNvSpPr>
          <p:nvPr/>
        </p:nvSpPr>
        <p:spPr>
          <a:xfrm>
            <a:off x="1763688" y="2517744"/>
            <a:ext cx="4428492" cy="774086"/>
          </a:xfrm>
          <a:prstGeom prst="rect">
            <a:avLst/>
          </a:prstGeom>
          <a:solidFill>
            <a:schemeClr val="tx1">
              <a:lumMod val="75000"/>
              <a:lumOff val="25000"/>
              <a:alpha val="75000"/>
            </a:schemeClr>
          </a:solidFill>
        </p:spPr>
        <p:txBody>
          <a:bodyPr vert="horz" lIns="137160" tIns="137160" rIns="137160" bIns="137160" rtlCol="0">
            <a:normAutofit/>
          </a:bodyPr>
          <a:lstStyle/>
          <a:p>
            <a:pPr defTabSz="685800">
              <a:lnSpc>
                <a:spcPct val="90000"/>
              </a:lnSpc>
              <a:spcBef>
                <a:spcPts val="900"/>
              </a:spcBef>
              <a:spcAft>
                <a:spcPts val="150"/>
              </a:spcAft>
              <a:buClr>
                <a:schemeClr val="accent1"/>
              </a:buClr>
              <a:buSzPct val="100000"/>
              <a:defRPr/>
            </a:pPr>
            <a:r>
              <a:rPr lang="en-GB" b="1" cap="all" spc="150" dirty="0">
                <a:solidFill>
                  <a:schemeClr val="bg1"/>
                </a:solidFill>
              </a:rPr>
              <a:t>Your ideal grocery  store</a:t>
            </a:r>
          </a:p>
        </p:txBody>
      </p:sp>
    </p:spTree>
    <p:extLst>
      <p:ext uri="{BB962C8B-B14F-4D97-AF65-F5344CB8AC3E}">
        <p14:creationId xmlns:p14="http://schemas.microsoft.com/office/powerpoint/2010/main" val="3355254840"/>
      </p:ext>
    </p:extLst>
  </p:cSld>
  <p:clrMapOvr>
    <a:masterClrMapping/>
  </p:clrMapOvr>
  <p:transition advClick="0" advTm="8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pping_mall_2.jpg"/>
          <p:cNvPicPr>
            <a:picLocks noChangeAspect="1"/>
          </p:cNvPicPr>
          <p:nvPr/>
        </p:nvPicPr>
        <p:blipFill>
          <a:blip r:embed="rId3" cstate="print"/>
          <a:stretch>
            <a:fillRect/>
          </a:stretch>
        </p:blipFill>
        <p:spPr>
          <a:xfrm>
            <a:off x="-99726" y="-3915"/>
            <a:ext cx="9235440" cy="6926580"/>
          </a:xfrm>
          <a:prstGeom prst="rect">
            <a:avLst/>
          </a:prstGeom>
        </p:spPr>
      </p:pic>
      <p:sp>
        <p:nvSpPr>
          <p:cNvPr id="2" name="Title 1"/>
          <p:cNvSpPr>
            <a:spLocks noGrp="1"/>
          </p:cNvSpPr>
          <p:nvPr>
            <p:ph type="title"/>
          </p:nvPr>
        </p:nvSpPr>
        <p:spPr>
          <a:xfrm>
            <a:off x="971600" y="214954"/>
            <a:ext cx="6246694" cy="844629"/>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Nature in Retail Spaces</a:t>
            </a:r>
          </a:p>
        </p:txBody>
      </p:sp>
      <p:sp>
        <p:nvSpPr>
          <p:cNvPr id="3" name="Content Placeholder 2"/>
          <p:cNvSpPr>
            <a:spLocks noGrp="1"/>
          </p:cNvSpPr>
          <p:nvPr>
            <p:ph idx="1"/>
          </p:nvPr>
        </p:nvSpPr>
        <p:spPr>
          <a:xfrm>
            <a:off x="1475656" y="1437624"/>
            <a:ext cx="5544616" cy="1494166"/>
          </a:xfrm>
          <a:solidFill>
            <a:schemeClr val="tx1">
              <a:lumMod val="75000"/>
              <a:lumOff val="25000"/>
              <a:alpha val="75000"/>
            </a:schemeClr>
          </a:solidFill>
        </p:spPr>
        <p:txBody>
          <a:bodyPr vert="horz" lIns="137160" tIns="137160" rIns="137160" bIns="137160" rtlCol="0">
            <a:normAutofit fontScale="92500"/>
          </a:bodyPr>
          <a:lstStyle/>
          <a:p>
            <a:r>
              <a:rPr lang="en-GB" dirty="0">
                <a:solidFill>
                  <a:schemeClr val="bg1"/>
                </a:solidFill>
              </a:rPr>
              <a:t>Nature is psychologically soothing and provides the shopper with a more enjoyable consumer experience. </a:t>
            </a:r>
          </a:p>
          <a:p>
            <a:r>
              <a:rPr lang="en-GB" sz="1900" dirty="0">
                <a:solidFill>
                  <a:schemeClr val="bg1"/>
                </a:solidFill>
              </a:rPr>
              <a:t>Potential growth for the $3.9 trillion US retail market.</a:t>
            </a:r>
          </a:p>
        </p:txBody>
      </p:sp>
    </p:spTree>
    <p:extLst>
      <p:ext uri="{BB962C8B-B14F-4D97-AF65-F5344CB8AC3E}">
        <p14:creationId xmlns:p14="http://schemas.microsoft.com/office/powerpoint/2010/main" val="1485578369"/>
      </p:ext>
    </p:extLst>
  </p:cSld>
  <p:clrMapOvr>
    <a:masterClrMapping/>
  </p:clrMapOvr>
  <p:transition advClick="0" advTm="8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pping_mall_1.jpg"/>
          <p:cNvPicPr>
            <a:picLocks noChangeAspect="1"/>
          </p:cNvPicPr>
          <p:nvPr/>
        </p:nvPicPr>
        <p:blipFill>
          <a:blip r:embed="rId3" cstate="print"/>
          <a:stretch>
            <a:fillRect/>
          </a:stretch>
        </p:blipFill>
        <p:spPr>
          <a:xfrm>
            <a:off x="-180528" y="-81450"/>
            <a:ext cx="9235440" cy="6926580"/>
          </a:xfrm>
          <a:prstGeom prst="rect">
            <a:avLst/>
          </a:prstGeom>
        </p:spPr>
      </p:pic>
      <p:sp>
        <p:nvSpPr>
          <p:cNvPr id="2" name="Title 1"/>
          <p:cNvSpPr>
            <a:spLocks noGrp="1"/>
          </p:cNvSpPr>
          <p:nvPr>
            <p:ph type="title"/>
          </p:nvPr>
        </p:nvSpPr>
        <p:spPr>
          <a:xfrm>
            <a:off x="899592" y="168072"/>
            <a:ext cx="6430182" cy="837505"/>
          </a:xfrm>
          <a:solidFill>
            <a:schemeClr val="tx1">
              <a:lumMod val="75000"/>
              <a:lumOff val="25000"/>
              <a:alpha val="75000"/>
            </a:schemeClr>
          </a:solidFill>
        </p:spPr>
        <p:txBody>
          <a:bodyPr vert="horz" lIns="137160" tIns="137160" rIns="137160" bIns="137160" rtlCol="0" anchor="b">
            <a:normAutofit fontScale="90000"/>
          </a:bodyPr>
          <a:lstStyle/>
          <a:p>
            <a:pPr algn="r"/>
            <a:r>
              <a:rPr lang="en-GB" dirty="0">
                <a:solidFill>
                  <a:schemeClr val="bg1"/>
                </a:solidFill>
              </a:rPr>
              <a:t>Biophilic Store Design</a:t>
            </a:r>
          </a:p>
        </p:txBody>
      </p:sp>
      <p:sp>
        <p:nvSpPr>
          <p:cNvPr id="5" name="Content Placeholder 2"/>
          <p:cNvSpPr txBox="1">
            <a:spLocks/>
          </p:cNvSpPr>
          <p:nvPr/>
        </p:nvSpPr>
        <p:spPr>
          <a:xfrm>
            <a:off x="4139952" y="2355726"/>
            <a:ext cx="3861048" cy="2304256"/>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DESIGN ELEMENTS - SAVANNAH SPATIAL CONFIGURATION</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Clustered trees </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Semi-open spaces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Refuge from the sun</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Water features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Multiple view corridors</a:t>
            </a:r>
          </a:p>
        </p:txBody>
      </p:sp>
      <p:sp>
        <p:nvSpPr>
          <p:cNvPr id="6" name="Content Placeholder 2"/>
          <p:cNvSpPr txBox="1">
            <a:spLocks/>
          </p:cNvSpPr>
          <p:nvPr/>
        </p:nvSpPr>
        <p:spPr>
          <a:xfrm>
            <a:off x="2411760" y="1167594"/>
            <a:ext cx="5256584" cy="972108"/>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STUDY CONCLUSIONS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15-40% increase in gross sales after sky lights are installed. </a:t>
            </a:r>
          </a:p>
        </p:txBody>
      </p:sp>
    </p:spTree>
    <p:extLst>
      <p:ext uri="{BB962C8B-B14F-4D97-AF65-F5344CB8AC3E}">
        <p14:creationId xmlns:p14="http://schemas.microsoft.com/office/powerpoint/2010/main" val="645821211"/>
      </p:ext>
    </p:extLst>
  </p:cSld>
  <p:clrMapOvr>
    <a:masterClrMapping/>
  </p:clrMapOvr>
  <p:transition advClick="0" advTm="8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ityscapes Plantcare_Jan Goodman_08_Winter Garden_Pic4.JPG"/>
          <p:cNvPicPr>
            <a:picLocks noChangeAspect="1"/>
          </p:cNvPicPr>
          <p:nvPr/>
        </p:nvPicPr>
        <p:blipFill>
          <a:blip r:embed="rId3" cstate="print"/>
          <a:srcRect/>
          <a:stretch>
            <a:fillRect/>
          </a:stretch>
        </p:blipFill>
        <p:spPr>
          <a:xfrm>
            <a:off x="-129742" y="-236562"/>
            <a:ext cx="9310254" cy="6829071"/>
          </a:xfrm>
          <a:prstGeom prst="rect">
            <a:avLst/>
          </a:prstGeom>
        </p:spPr>
      </p:pic>
      <p:sp>
        <p:nvSpPr>
          <p:cNvPr id="2" name="Title 1"/>
          <p:cNvSpPr>
            <a:spLocks noGrp="1"/>
          </p:cNvSpPr>
          <p:nvPr>
            <p:ph type="title"/>
          </p:nvPr>
        </p:nvSpPr>
        <p:spPr>
          <a:xfrm>
            <a:off x="899592" y="411510"/>
            <a:ext cx="6102678" cy="891511"/>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Increased Value for Goods</a:t>
            </a:r>
          </a:p>
        </p:txBody>
      </p:sp>
      <p:sp>
        <p:nvSpPr>
          <p:cNvPr id="3" name="Content Placeholder 2"/>
          <p:cNvSpPr>
            <a:spLocks noGrp="1"/>
          </p:cNvSpPr>
          <p:nvPr>
            <p:ph idx="1"/>
          </p:nvPr>
        </p:nvSpPr>
        <p:spPr>
          <a:xfrm>
            <a:off x="1547664" y="1384300"/>
            <a:ext cx="5454606" cy="1331466"/>
          </a:xfrm>
          <a:solidFill>
            <a:schemeClr val="tx1">
              <a:lumMod val="75000"/>
              <a:lumOff val="25000"/>
              <a:alpha val="75000"/>
            </a:schemeClr>
          </a:solidFill>
        </p:spPr>
        <p:txBody>
          <a:bodyPr vert="horz" lIns="137160" tIns="137160" rIns="137160" bIns="137160" rtlCol="0">
            <a:normAutofit fontScale="92500"/>
          </a:bodyPr>
          <a:lstStyle/>
          <a:p>
            <a:pPr lvl="0"/>
            <a:r>
              <a:rPr lang="en-GB" dirty="0">
                <a:solidFill>
                  <a:schemeClr val="bg1"/>
                </a:solidFill>
              </a:rPr>
              <a:t>CASE STUDY CONCLUSIONS – ACCESS TO NATURE</a:t>
            </a:r>
          </a:p>
          <a:p>
            <a:r>
              <a:rPr lang="en-GB" dirty="0">
                <a:solidFill>
                  <a:schemeClr val="bg1"/>
                </a:solidFill>
              </a:rPr>
              <a:t>Customers willing to pay 15-25% more for a product in retail environments with access to nature.</a:t>
            </a:r>
          </a:p>
        </p:txBody>
      </p:sp>
      <p:sp>
        <p:nvSpPr>
          <p:cNvPr id="7" name="TextBox 6"/>
          <p:cNvSpPr txBox="1"/>
          <p:nvPr/>
        </p:nvSpPr>
        <p:spPr>
          <a:xfrm>
            <a:off x="1143000" y="4728002"/>
            <a:ext cx="2484276" cy="484748"/>
          </a:xfrm>
          <a:prstGeom prst="rect">
            <a:avLst/>
          </a:prstGeom>
          <a:noFill/>
        </p:spPr>
        <p:txBody>
          <a:bodyPr wrap="square" tIns="68580" bIns="68580" rtlCol="0">
            <a:spAutoFit/>
          </a:bodyPr>
          <a:lstStyle/>
          <a:p>
            <a:pPr marL="0" lvl="1"/>
            <a:r>
              <a:rPr lang="en-GB" sz="900" dirty="0">
                <a:solidFill>
                  <a:schemeClr val="bg1"/>
                </a:solidFill>
              </a:rPr>
              <a:t>Photo:  Janice Goodman, Cityscapes, Boston.</a:t>
            </a:r>
          </a:p>
          <a:p>
            <a:endParaRPr lang="en-US" sz="1350" dirty="0"/>
          </a:p>
        </p:txBody>
      </p:sp>
    </p:spTree>
    <p:extLst>
      <p:ext uri="{BB962C8B-B14F-4D97-AF65-F5344CB8AC3E}">
        <p14:creationId xmlns:p14="http://schemas.microsoft.com/office/powerpoint/2010/main" val="4192690325"/>
      </p:ext>
    </p:extLst>
  </p:cSld>
  <p:clrMapOvr>
    <a:masterClrMapping/>
  </p:clrMapOvr>
  <p:transition advClick="0" advTm="8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pple-Union-Square-by-Foster-Partners-3.jpg"/>
          <p:cNvPicPr>
            <a:picLocks noGrp="1" noChangeAspect="1"/>
          </p:cNvPicPr>
          <p:nvPr>
            <p:ph idx="1"/>
          </p:nvPr>
        </p:nvPicPr>
        <p:blipFill>
          <a:blip r:embed="rId3" cstate="print"/>
          <a:srcRect r="7168"/>
          <a:stretch>
            <a:fillRect/>
          </a:stretch>
        </p:blipFill>
        <p:spPr>
          <a:xfrm>
            <a:off x="-36512" y="-236562"/>
            <a:ext cx="9313835" cy="6692900"/>
          </a:xfrm>
        </p:spPr>
      </p:pic>
      <p:sp>
        <p:nvSpPr>
          <p:cNvPr id="5" name="Title 1"/>
          <p:cNvSpPr txBox="1">
            <a:spLocks/>
          </p:cNvSpPr>
          <p:nvPr/>
        </p:nvSpPr>
        <p:spPr>
          <a:xfrm>
            <a:off x="777240" y="410243"/>
            <a:ext cx="3951058" cy="1088068"/>
          </a:xfrm>
          <a:prstGeom prst="rect">
            <a:avLst/>
          </a:prstGeom>
          <a:solidFill>
            <a:schemeClr val="tx1">
              <a:lumMod val="75000"/>
              <a:lumOff val="25000"/>
              <a:alpha val="75000"/>
            </a:schemeClr>
          </a:solidFill>
        </p:spPr>
        <p:txBody>
          <a:bodyPr vert="horz" lIns="137160" tIns="137160" rIns="137160" bIns="137160" rtlCol="0" anchor="ctr" anchorCtr="0">
            <a:normAutofit/>
          </a:bodyPr>
          <a:lstStyle/>
          <a:p>
            <a:pPr defTabSz="685800">
              <a:lnSpc>
                <a:spcPct val="85000"/>
              </a:lnSpc>
              <a:spcBef>
                <a:spcPct val="0"/>
              </a:spcBef>
              <a:defRPr/>
            </a:pPr>
            <a:r>
              <a:rPr lang="en-GB" sz="3600" spc="-38" dirty="0">
                <a:solidFill>
                  <a:schemeClr val="bg1"/>
                </a:solidFill>
                <a:latin typeface="+mj-lt"/>
                <a:ea typeface="+mj-ea"/>
                <a:cs typeface="+mj-cs"/>
              </a:rPr>
              <a:t>Retail Profits</a:t>
            </a:r>
          </a:p>
        </p:txBody>
      </p:sp>
      <p:sp>
        <p:nvSpPr>
          <p:cNvPr id="7" name="Content Placeholder 2"/>
          <p:cNvSpPr txBox="1">
            <a:spLocks/>
          </p:cNvSpPr>
          <p:nvPr/>
        </p:nvSpPr>
        <p:spPr>
          <a:xfrm>
            <a:off x="1039298" y="3645190"/>
            <a:ext cx="4338482" cy="1401319"/>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STUDY CONCLUSIONS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retail sales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rental rates for building owners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Enhanced staff performance</a:t>
            </a:r>
          </a:p>
          <a:p>
            <a:pPr marL="288036" lvl="1" indent="-137160" defTabSz="685800">
              <a:lnSpc>
                <a:spcPct val="90000"/>
              </a:lnSpc>
              <a:spcBef>
                <a:spcPts val="150"/>
              </a:spcBef>
              <a:spcAft>
                <a:spcPts val="300"/>
              </a:spcAft>
              <a:buClr>
                <a:schemeClr val="accent1"/>
              </a:buClr>
              <a:buFont typeface="Calibri" pitchFamily="34" charset="0"/>
              <a:buChar char="◦"/>
              <a:defRPr/>
            </a:pPr>
            <a:endParaRPr lang="en-GB" sz="1500" dirty="0">
              <a:solidFill>
                <a:schemeClr val="bg1"/>
              </a:solidFill>
            </a:endParaRPr>
          </a:p>
        </p:txBody>
      </p:sp>
      <p:sp>
        <p:nvSpPr>
          <p:cNvPr id="8" name="TextBox 7"/>
          <p:cNvSpPr txBox="1"/>
          <p:nvPr/>
        </p:nvSpPr>
        <p:spPr>
          <a:xfrm>
            <a:off x="5436096" y="4803998"/>
            <a:ext cx="4131078" cy="276999"/>
          </a:xfrm>
          <a:prstGeom prst="rect">
            <a:avLst/>
          </a:prstGeom>
          <a:noFill/>
        </p:spPr>
        <p:txBody>
          <a:bodyPr wrap="square" tIns="68580" bIns="68580" rtlCol="0">
            <a:spAutoFit/>
          </a:bodyPr>
          <a:lstStyle/>
          <a:p>
            <a:pPr marL="0" lvl="1"/>
            <a:r>
              <a:rPr lang="en-GB" sz="900" dirty="0">
                <a:solidFill>
                  <a:schemeClr val="bg1"/>
                </a:solidFill>
              </a:rPr>
              <a:t>Photo:  Apple store at Union Square, SF, by Foster + Partners, Nigel Young</a:t>
            </a:r>
            <a:endParaRPr lang="en-US" sz="1350" dirty="0">
              <a:solidFill>
                <a:schemeClr val="bg1"/>
              </a:solidFill>
            </a:endParaRPr>
          </a:p>
        </p:txBody>
      </p:sp>
    </p:spTree>
    <p:extLst>
      <p:ext uri="{BB962C8B-B14F-4D97-AF65-F5344CB8AC3E}">
        <p14:creationId xmlns:p14="http://schemas.microsoft.com/office/powerpoint/2010/main" val="2881824803"/>
      </p:ext>
    </p:extLst>
  </p:cSld>
  <p:clrMapOvr>
    <a:masterClrMapping/>
  </p:clrMapOvr>
  <p:transition advClick="0"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40114584_Large (1).jpg"/>
          <p:cNvPicPr>
            <a:picLocks noChangeAspect="1"/>
          </p:cNvPicPr>
          <p:nvPr/>
        </p:nvPicPr>
        <p:blipFill>
          <a:blip r:embed="rId3" cstate="print"/>
          <a:srcRect l="16667" b="6015"/>
          <a:stretch>
            <a:fillRect/>
          </a:stretch>
        </p:blipFill>
        <p:spPr>
          <a:xfrm>
            <a:off x="0" y="0"/>
            <a:ext cx="9144000" cy="5143500"/>
          </a:xfrm>
          <a:prstGeom prst="rect">
            <a:avLst/>
          </a:prstGeom>
        </p:spPr>
      </p:pic>
      <p:sp>
        <p:nvSpPr>
          <p:cNvPr id="2" name="Title 1"/>
          <p:cNvSpPr>
            <a:spLocks noGrp="1"/>
          </p:cNvSpPr>
          <p:nvPr>
            <p:ph type="title"/>
          </p:nvPr>
        </p:nvSpPr>
        <p:spPr>
          <a:xfrm>
            <a:off x="899592" y="897564"/>
            <a:ext cx="5184576" cy="2178242"/>
          </a:xfrm>
          <a:solidFill>
            <a:schemeClr val="tx1">
              <a:lumMod val="75000"/>
              <a:lumOff val="25000"/>
              <a:alpha val="65000"/>
            </a:schemeClr>
          </a:solidFill>
        </p:spPr>
        <p:txBody>
          <a:bodyPr vert="horz" lIns="137160" tIns="68580" rIns="91440" bIns="45720" rtlCol="0" anchor="b" anchorCtr="0">
            <a:normAutofit fontScale="90000"/>
          </a:bodyPr>
          <a:lstStyle/>
          <a:p>
            <a:r>
              <a:rPr lang="en-GB" dirty="0">
                <a:solidFill>
                  <a:schemeClr val="bg1"/>
                </a:solidFill>
              </a:rPr>
              <a:t>Introducing </a:t>
            </a:r>
            <a:r>
              <a:rPr lang="en-GB" dirty="0" err="1">
                <a:solidFill>
                  <a:schemeClr val="bg1"/>
                </a:solidFill>
              </a:rPr>
              <a:t>Biophilia</a:t>
            </a:r>
            <a:endParaRPr lang="en-GB" dirty="0">
              <a:solidFill>
                <a:schemeClr val="bg1"/>
              </a:solidFill>
            </a:endParaRPr>
          </a:p>
        </p:txBody>
      </p:sp>
    </p:spTree>
    <p:extLst>
      <p:ext uri="{BB962C8B-B14F-4D97-AF65-F5344CB8AC3E}">
        <p14:creationId xmlns:p14="http://schemas.microsoft.com/office/powerpoint/2010/main" val="975875859"/>
      </p:ext>
    </p:extLst>
  </p:cSld>
  <p:clrMapOvr>
    <a:masterClrMapping/>
  </p:clrMapOvr>
  <p:transition advClick="0" advTm="8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ies_ladies.jpg"/>
          <p:cNvPicPr>
            <a:picLocks noChangeAspect="1"/>
          </p:cNvPicPr>
          <p:nvPr/>
        </p:nvPicPr>
        <p:blipFill>
          <a:blip r:embed="rId3" cstate="print"/>
          <a:stretch>
            <a:fillRect/>
          </a:stretch>
        </p:blipFill>
        <p:spPr>
          <a:xfrm>
            <a:off x="-36512" y="-15675"/>
            <a:ext cx="9144000" cy="6841375"/>
          </a:xfrm>
          <a:prstGeom prst="rect">
            <a:avLst/>
          </a:prstGeom>
        </p:spPr>
      </p:pic>
      <p:sp>
        <p:nvSpPr>
          <p:cNvPr id="2" name="Title 1"/>
          <p:cNvSpPr>
            <a:spLocks noGrp="1"/>
          </p:cNvSpPr>
          <p:nvPr>
            <p:ph type="title"/>
          </p:nvPr>
        </p:nvSpPr>
        <p:spPr>
          <a:xfrm>
            <a:off x="611560" y="214953"/>
            <a:ext cx="6806510" cy="1276677"/>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Property, Community, Crime </a:t>
            </a:r>
            <a:br>
              <a:rPr lang="en-GB" dirty="0">
                <a:solidFill>
                  <a:schemeClr val="bg1"/>
                </a:solidFill>
              </a:rPr>
            </a:br>
            <a:r>
              <a:rPr lang="en-GB" dirty="0">
                <a:solidFill>
                  <a:schemeClr val="bg1"/>
                </a:solidFill>
              </a:rPr>
              <a:t>&amp; Well-Being</a:t>
            </a:r>
          </a:p>
        </p:txBody>
      </p:sp>
      <p:sp>
        <p:nvSpPr>
          <p:cNvPr id="3" name="Content Placeholder 2"/>
          <p:cNvSpPr>
            <a:spLocks noGrp="1"/>
          </p:cNvSpPr>
          <p:nvPr>
            <p:ph idx="1"/>
          </p:nvPr>
        </p:nvSpPr>
        <p:spPr>
          <a:xfrm>
            <a:off x="611560" y="1694896"/>
            <a:ext cx="2736304" cy="2893077"/>
          </a:xfrm>
          <a:solidFill>
            <a:schemeClr val="tx1">
              <a:lumMod val="75000"/>
              <a:lumOff val="25000"/>
              <a:alpha val="75000"/>
            </a:schemeClr>
          </a:solidFill>
        </p:spPr>
        <p:txBody>
          <a:bodyPr vert="horz" lIns="137160" tIns="137160" rIns="137160" bIns="137160" rtlCol="0">
            <a:normAutofit lnSpcReduction="10000"/>
          </a:bodyPr>
          <a:lstStyle/>
          <a:p>
            <a:r>
              <a:rPr lang="en-GB" dirty="0">
                <a:solidFill>
                  <a:schemeClr val="bg1"/>
                </a:solidFill>
              </a:rPr>
              <a:t>Decades of Research on </a:t>
            </a:r>
          </a:p>
          <a:p>
            <a:pPr lvl="1"/>
            <a:r>
              <a:rPr lang="en-GB" sz="1500" dirty="0">
                <a:solidFill>
                  <a:schemeClr val="bg1"/>
                </a:solidFill>
              </a:rPr>
              <a:t>Property Values</a:t>
            </a:r>
          </a:p>
          <a:p>
            <a:pPr lvl="1"/>
            <a:r>
              <a:rPr lang="en-GB" sz="1500" dirty="0">
                <a:solidFill>
                  <a:schemeClr val="bg1"/>
                </a:solidFill>
              </a:rPr>
              <a:t>Tourism</a:t>
            </a:r>
          </a:p>
          <a:p>
            <a:pPr lvl="1"/>
            <a:r>
              <a:rPr lang="en-GB" sz="1500" dirty="0">
                <a:solidFill>
                  <a:schemeClr val="bg1"/>
                </a:solidFill>
              </a:rPr>
              <a:t>Direct Use</a:t>
            </a:r>
          </a:p>
          <a:p>
            <a:pPr lvl="1"/>
            <a:r>
              <a:rPr lang="en-GB" sz="1500" dirty="0">
                <a:solidFill>
                  <a:schemeClr val="bg1"/>
                </a:solidFill>
              </a:rPr>
              <a:t>Health</a:t>
            </a:r>
          </a:p>
          <a:p>
            <a:pPr lvl="1"/>
            <a:r>
              <a:rPr lang="en-GB" sz="1500" dirty="0">
                <a:solidFill>
                  <a:schemeClr val="bg1"/>
                </a:solidFill>
              </a:rPr>
              <a:t>Community Cohesion</a:t>
            </a:r>
          </a:p>
          <a:p>
            <a:r>
              <a:rPr lang="en-GB" dirty="0">
                <a:solidFill>
                  <a:schemeClr val="bg1"/>
                </a:solidFill>
              </a:rPr>
              <a:t>Benefits of nature</a:t>
            </a:r>
          </a:p>
          <a:p>
            <a:pPr lvl="1"/>
            <a:r>
              <a:rPr lang="en-GB" sz="1500" dirty="0">
                <a:solidFill>
                  <a:schemeClr val="bg1"/>
                </a:solidFill>
              </a:rPr>
              <a:t>Quantifiable &amp; significant</a:t>
            </a:r>
          </a:p>
          <a:p>
            <a:pPr lvl="1"/>
            <a:endParaRPr lang="en-GB" sz="1500" dirty="0">
              <a:solidFill>
                <a:schemeClr val="bg1"/>
              </a:solidFill>
            </a:endParaRPr>
          </a:p>
        </p:txBody>
      </p:sp>
    </p:spTree>
    <p:extLst>
      <p:ext uri="{BB962C8B-B14F-4D97-AF65-F5344CB8AC3E}">
        <p14:creationId xmlns:p14="http://schemas.microsoft.com/office/powerpoint/2010/main" val="502383978"/>
      </p:ext>
    </p:extLst>
  </p:cSld>
  <p:clrMapOvr>
    <a:masterClrMapping/>
  </p:clrMapOvr>
  <p:transition advClick="0" advTm="8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C7421-5C69-44B0-A8B2-6CC3419679B5}"/>
              </a:ext>
            </a:extLst>
          </p:cNvPr>
          <p:cNvPicPr>
            <a:picLocks noChangeAspect="1"/>
          </p:cNvPicPr>
          <p:nvPr/>
        </p:nvPicPr>
        <p:blipFill>
          <a:blip r:embed="rId3"/>
          <a:stretch>
            <a:fillRect/>
          </a:stretch>
        </p:blipFill>
        <p:spPr>
          <a:xfrm>
            <a:off x="0" y="0"/>
            <a:ext cx="9144000" cy="5359524"/>
          </a:xfrm>
          <a:prstGeom prst="rect">
            <a:avLst/>
          </a:prstGeom>
        </p:spPr>
      </p:pic>
      <p:sp>
        <p:nvSpPr>
          <p:cNvPr id="2" name="Title 1"/>
          <p:cNvSpPr>
            <a:spLocks noGrp="1"/>
          </p:cNvSpPr>
          <p:nvPr>
            <p:ph type="title"/>
          </p:nvPr>
        </p:nvSpPr>
        <p:spPr>
          <a:xfrm>
            <a:off x="1619672" y="1491630"/>
            <a:ext cx="6057292" cy="1134126"/>
          </a:xfrm>
          <a:solidFill>
            <a:schemeClr val="tx1">
              <a:lumMod val="75000"/>
              <a:lumOff val="25000"/>
              <a:alpha val="75000"/>
            </a:schemeClr>
          </a:solidFill>
        </p:spPr>
        <p:txBody>
          <a:bodyPr vert="horz" lIns="274320" tIns="137160" rIns="137160" bIns="137160" rtlCol="0" anchor="ctr">
            <a:normAutofit fontScale="90000"/>
          </a:bodyPr>
          <a:lstStyle/>
          <a:p>
            <a:r>
              <a:rPr lang="en-GB" dirty="0">
                <a:solidFill>
                  <a:schemeClr val="bg1"/>
                </a:solidFill>
              </a:rPr>
              <a:t>Increased Property Value</a:t>
            </a:r>
          </a:p>
        </p:txBody>
      </p:sp>
    </p:spTree>
    <p:extLst>
      <p:ext uri="{BB962C8B-B14F-4D97-AF65-F5344CB8AC3E}">
        <p14:creationId xmlns:p14="http://schemas.microsoft.com/office/powerpoint/2010/main" val="3456286246"/>
      </p:ext>
    </p:extLst>
  </p:cSld>
  <p:clrMapOvr>
    <a:masterClrMapping/>
  </p:clrMapOvr>
  <p:transition advClick="0" advTm="8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fe_park_joggers.jpg"/>
          <p:cNvPicPr>
            <a:picLocks noGrp="1" noChangeAspect="1"/>
          </p:cNvPicPr>
          <p:nvPr>
            <p:ph idx="1"/>
          </p:nvPr>
        </p:nvPicPr>
        <p:blipFill>
          <a:blip r:embed="rId3" cstate="print"/>
          <a:srcRect/>
          <a:stretch>
            <a:fillRect/>
          </a:stretch>
        </p:blipFill>
        <p:spPr>
          <a:xfrm>
            <a:off x="-80468" y="-1028650"/>
            <a:ext cx="9304935" cy="7081114"/>
          </a:xfrm>
        </p:spPr>
      </p:pic>
      <p:sp>
        <p:nvSpPr>
          <p:cNvPr id="2" name="Title 1"/>
          <p:cNvSpPr>
            <a:spLocks noGrp="1"/>
          </p:cNvSpPr>
          <p:nvPr>
            <p:ph type="title"/>
          </p:nvPr>
        </p:nvSpPr>
        <p:spPr>
          <a:xfrm>
            <a:off x="1043608" y="483518"/>
            <a:ext cx="5310590" cy="819503"/>
          </a:xfrm>
          <a:solidFill>
            <a:schemeClr val="tx1">
              <a:lumMod val="75000"/>
              <a:lumOff val="25000"/>
              <a:alpha val="50000"/>
            </a:schemeClr>
          </a:solidFill>
        </p:spPr>
        <p:txBody>
          <a:bodyPr vert="horz" lIns="137160" tIns="137160" rIns="137160" bIns="137160" rtlCol="0" anchor="b">
            <a:normAutofit fontScale="90000"/>
          </a:bodyPr>
          <a:lstStyle/>
          <a:p>
            <a:r>
              <a:rPr lang="en-GB" dirty="0">
                <a:solidFill>
                  <a:schemeClr val="bg1"/>
                </a:solidFill>
              </a:rPr>
              <a:t>Community  Cohesion</a:t>
            </a:r>
          </a:p>
        </p:txBody>
      </p:sp>
    </p:spTree>
    <p:extLst>
      <p:ext uri="{BB962C8B-B14F-4D97-AF65-F5344CB8AC3E}">
        <p14:creationId xmlns:p14="http://schemas.microsoft.com/office/powerpoint/2010/main" val="143568720"/>
      </p:ext>
    </p:extLst>
  </p:cSld>
  <p:clrMapOvr>
    <a:masterClrMapping/>
  </p:clrMapOvr>
  <p:transition advClick="0" advTm="8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fe_park_couple.jpg"/>
          <p:cNvPicPr>
            <a:picLocks noGrp="1" noChangeAspect="1"/>
          </p:cNvPicPr>
          <p:nvPr>
            <p:ph idx="1"/>
          </p:nvPr>
        </p:nvPicPr>
        <p:blipFill>
          <a:blip r:embed="rId3" cstate="print"/>
          <a:srcRect/>
          <a:stretch>
            <a:fillRect/>
          </a:stretch>
        </p:blipFill>
        <p:spPr>
          <a:xfrm>
            <a:off x="0" y="9441"/>
            <a:ext cx="9265116" cy="7057339"/>
          </a:xfrm>
        </p:spPr>
      </p:pic>
      <p:sp>
        <p:nvSpPr>
          <p:cNvPr id="2" name="Title 1"/>
          <p:cNvSpPr>
            <a:spLocks noGrp="1"/>
          </p:cNvSpPr>
          <p:nvPr>
            <p:ph type="title"/>
          </p:nvPr>
        </p:nvSpPr>
        <p:spPr>
          <a:xfrm>
            <a:off x="683568" y="519522"/>
            <a:ext cx="2844316" cy="1044116"/>
          </a:xfrm>
          <a:solidFill>
            <a:schemeClr val="tx1">
              <a:lumMod val="75000"/>
              <a:lumOff val="25000"/>
              <a:alpha val="75000"/>
            </a:schemeClr>
          </a:solidFill>
        </p:spPr>
        <p:txBody>
          <a:bodyPr vert="horz" lIns="137160" tIns="137160" rIns="137160" bIns="137160" rtlCol="0" anchor="b">
            <a:normAutofit/>
          </a:bodyPr>
          <a:lstStyle/>
          <a:p>
            <a:r>
              <a:rPr lang="en-GB" dirty="0">
                <a:solidFill>
                  <a:schemeClr val="bg1"/>
                </a:solidFill>
              </a:rPr>
              <a:t>Crime</a:t>
            </a:r>
          </a:p>
        </p:txBody>
      </p:sp>
      <p:sp>
        <p:nvSpPr>
          <p:cNvPr id="5" name="Content Placeholder 2"/>
          <p:cNvSpPr txBox="1">
            <a:spLocks/>
          </p:cNvSpPr>
          <p:nvPr/>
        </p:nvSpPr>
        <p:spPr>
          <a:xfrm>
            <a:off x="539552" y="3421120"/>
            <a:ext cx="6012160" cy="1712940"/>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 –  ACCESS TO NATURE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Lower felony rate by 7-8% </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Domestic violence less prevalent by 25% </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Reduced hostility among prison inmates</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Rough savings of $162,200 per year to Illinois Dept. of Corrections </a:t>
            </a:r>
          </a:p>
          <a:p>
            <a:pPr marL="288036" lvl="1" indent="-137160" defTabSz="685800">
              <a:lnSpc>
                <a:spcPct val="90000"/>
              </a:lnSpc>
              <a:spcBef>
                <a:spcPts val="150"/>
              </a:spcBef>
              <a:spcAft>
                <a:spcPts val="300"/>
              </a:spcAft>
              <a:buClr>
                <a:schemeClr val="accent1"/>
              </a:buClr>
              <a:buFont typeface="Calibri" pitchFamily="34" charset="0"/>
              <a:buChar char="◦"/>
              <a:defRPr/>
            </a:pPr>
            <a:endParaRPr lang="en-GB" sz="1500" dirty="0">
              <a:solidFill>
                <a:schemeClr val="bg1"/>
              </a:solidFill>
            </a:endParaRPr>
          </a:p>
        </p:txBody>
      </p:sp>
    </p:spTree>
    <p:extLst>
      <p:ext uri="{BB962C8B-B14F-4D97-AF65-F5344CB8AC3E}">
        <p14:creationId xmlns:p14="http://schemas.microsoft.com/office/powerpoint/2010/main" val="890542098"/>
      </p:ext>
    </p:extLst>
  </p:cSld>
  <p:clrMapOvr>
    <a:masterClrMapping/>
  </p:clrMapOvr>
  <p:transition advClick="0" advTm="8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ids_cup_2.jpg"/>
          <p:cNvPicPr>
            <a:picLocks noGrp="1" noChangeAspect="1"/>
          </p:cNvPicPr>
          <p:nvPr>
            <p:ph idx="1"/>
          </p:nvPr>
        </p:nvPicPr>
        <p:blipFill>
          <a:blip r:embed="rId3" cstate="print"/>
          <a:srcRect/>
          <a:stretch>
            <a:fillRect/>
          </a:stretch>
        </p:blipFill>
        <p:spPr>
          <a:xfrm>
            <a:off x="-36512" y="-668610"/>
            <a:ext cx="9164948" cy="6741456"/>
          </a:xfrm>
        </p:spPr>
      </p:pic>
      <p:sp>
        <p:nvSpPr>
          <p:cNvPr id="2" name="Title 1"/>
          <p:cNvSpPr>
            <a:spLocks noGrp="1"/>
          </p:cNvSpPr>
          <p:nvPr>
            <p:ph type="title"/>
          </p:nvPr>
        </p:nvSpPr>
        <p:spPr>
          <a:xfrm>
            <a:off x="755576" y="339502"/>
            <a:ext cx="3150350" cy="864096"/>
          </a:xfrm>
          <a:solidFill>
            <a:schemeClr val="tx1">
              <a:lumMod val="75000"/>
              <a:lumOff val="25000"/>
              <a:alpha val="65000"/>
            </a:schemeClr>
          </a:solidFill>
        </p:spPr>
        <p:txBody>
          <a:bodyPr vert="horz" lIns="137160" tIns="137160" rIns="137160" bIns="137160" rtlCol="0" anchor="b">
            <a:normAutofit fontScale="90000"/>
          </a:bodyPr>
          <a:lstStyle/>
          <a:p>
            <a:r>
              <a:rPr lang="en-GB" dirty="0">
                <a:solidFill>
                  <a:schemeClr val="bg1"/>
                </a:solidFill>
              </a:rPr>
              <a:t>Wellbeing</a:t>
            </a:r>
          </a:p>
        </p:txBody>
      </p:sp>
      <p:sp>
        <p:nvSpPr>
          <p:cNvPr id="4" name="Content Placeholder 2"/>
          <p:cNvSpPr txBox="1">
            <a:spLocks/>
          </p:cNvSpPr>
          <p:nvPr/>
        </p:nvSpPr>
        <p:spPr>
          <a:xfrm>
            <a:off x="3329862" y="4155926"/>
            <a:ext cx="4806534" cy="864096"/>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 –  ACCESS TO NATURE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Increased self-discipline in teenage girls </a:t>
            </a:r>
          </a:p>
        </p:txBody>
      </p:sp>
    </p:spTree>
    <p:extLst>
      <p:ext uri="{BB962C8B-B14F-4D97-AF65-F5344CB8AC3E}">
        <p14:creationId xmlns:p14="http://schemas.microsoft.com/office/powerpoint/2010/main" val="2640675907"/>
      </p:ext>
    </p:extLst>
  </p:cSld>
  <p:clrMapOvr>
    <a:masterClrMapping/>
  </p:clrMapOvr>
  <p:transition advClick="0" advTm="8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Stock_000010171016_Large.jpg"/>
          <p:cNvPicPr>
            <a:picLocks noGrp="1" noChangeAspect="1"/>
          </p:cNvPicPr>
          <p:nvPr>
            <p:ph idx="1"/>
          </p:nvPr>
        </p:nvPicPr>
        <p:blipFill>
          <a:blip r:embed="rId3" cstate="print"/>
          <a:srcRect/>
          <a:stretch>
            <a:fillRect/>
          </a:stretch>
        </p:blipFill>
        <p:spPr>
          <a:xfrm>
            <a:off x="0" y="-164554"/>
            <a:ext cx="9311709" cy="6960413"/>
          </a:xfrm>
        </p:spPr>
      </p:pic>
      <p:sp>
        <p:nvSpPr>
          <p:cNvPr id="5" name="Title 1"/>
          <p:cNvSpPr txBox="1">
            <a:spLocks/>
          </p:cNvSpPr>
          <p:nvPr/>
        </p:nvSpPr>
        <p:spPr>
          <a:xfrm>
            <a:off x="2829919" y="3003798"/>
            <a:ext cx="2865786" cy="836682"/>
          </a:xfrm>
          <a:prstGeom prst="rect">
            <a:avLst/>
          </a:prstGeom>
          <a:solidFill>
            <a:schemeClr val="tx1">
              <a:lumMod val="75000"/>
              <a:lumOff val="25000"/>
              <a:alpha val="65000"/>
            </a:schemeClr>
          </a:solidFill>
        </p:spPr>
        <p:txBody>
          <a:bodyPr vert="horz" lIns="137160" tIns="137160" rIns="137160" bIns="137160" rtlCol="0" anchor="b">
            <a:normAutofit/>
          </a:bodyPr>
          <a:lstStyle/>
          <a:p>
            <a:pPr defTabSz="685800">
              <a:lnSpc>
                <a:spcPct val="85000"/>
              </a:lnSpc>
              <a:spcBef>
                <a:spcPct val="0"/>
              </a:spcBef>
              <a:defRPr/>
            </a:pPr>
            <a:r>
              <a:rPr lang="en-GB" sz="3600" spc="-38" dirty="0">
                <a:solidFill>
                  <a:schemeClr val="bg1"/>
                </a:solidFill>
                <a:latin typeface="+mj-lt"/>
                <a:ea typeface="+mj-ea"/>
                <a:cs typeface="+mj-cs"/>
              </a:rPr>
              <a:t>Wellbeing</a:t>
            </a:r>
          </a:p>
        </p:txBody>
      </p:sp>
      <p:sp>
        <p:nvSpPr>
          <p:cNvPr id="7" name="Content Placeholder 2"/>
          <p:cNvSpPr txBox="1">
            <a:spLocks/>
          </p:cNvSpPr>
          <p:nvPr/>
        </p:nvSpPr>
        <p:spPr>
          <a:xfrm>
            <a:off x="2843808" y="3921900"/>
            <a:ext cx="5292588" cy="1088068"/>
          </a:xfrm>
          <a:prstGeom prst="rect">
            <a:avLst/>
          </a:prstGeom>
          <a:solidFill>
            <a:schemeClr val="tx1">
              <a:lumMod val="75000"/>
              <a:lumOff val="25000"/>
              <a:alpha val="75000"/>
            </a:schemeClr>
          </a:solidFill>
        </p:spPr>
        <p:txBody>
          <a:bodyPr vert="horz" lIns="137160" tIns="137160" rIns="137160" bIns="137160" rtlCol="0">
            <a:noAutofit/>
          </a:bodyPr>
          <a:lstStyle/>
          <a:p>
            <a:pPr marL="288036" lvl="1" indent="-137160" defTabSz="685800">
              <a:lnSpc>
                <a:spcPct val="90000"/>
              </a:lnSpc>
              <a:spcBef>
                <a:spcPts val="150"/>
              </a:spcBef>
              <a:spcAft>
                <a:spcPts val="300"/>
              </a:spcAft>
              <a:buClr>
                <a:schemeClr val="accent1"/>
              </a:buClr>
              <a:defRPr/>
            </a:pPr>
            <a:r>
              <a:rPr lang="en-GB" sz="1500" dirty="0">
                <a:solidFill>
                  <a:schemeClr val="bg1"/>
                </a:solidFill>
              </a:rPr>
              <a:t>CASE STUDIES CONCLUSIONS –  ACCESS TO NATURE</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Reduced medical costs related to obesity treatment</a:t>
            </a:r>
          </a:p>
          <a:p>
            <a:pPr marL="288036" lvl="1" indent="-137160" defTabSz="685800">
              <a:lnSpc>
                <a:spcPct val="90000"/>
              </a:lnSpc>
              <a:spcBef>
                <a:spcPts val="150"/>
              </a:spcBef>
              <a:spcAft>
                <a:spcPts val="300"/>
              </a:spcAft>
              <a:buClr>
                <a:schemeClr val="accent1"/>
              </a:buClr>
              <a:buFont typeface="Calibri" pitchFamily="34" charset="0"/>
              <a:buChar char="◦"/>
              <a:defRPr/>
            </a:pPr>
            <a:r>
              <a:rPr lang="en-GB" sz="1500" dirty="0">
                <a:solidFill>
                  <a:schemeClr val="bg1"/>
                </a:solidFill>
              </a:rPr>
              <a:t>Superior treatment results of young ADHD and ADD patients</a:t>
            </a:r>
          </a:p>
        </p:txBody>
      </p:sp>
    </p:spTree>
    <p:extLst>
      <p:ext uri="{BB962C8B-B14F-4D97-AF65-F5344CB8AC3E}">
        <p14:creationId xmlns:p14="http://schemas.microsoft.com/office/powerpoint/2010/main" val="2360111586"/>
      </p:ext>
    </p:extLst>
  </p:cSld>
  <p:clrMapOvr>
    <a:masterClrMapping/>
  </p:clrMapOvr>
  <p:transition advClick="0" advTm="8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40114584_Large (1).jpg"/>
          <p:cNvPicPr>
            <a:picLocks noChangeAspect="1"/>
          </p:cNvPicPr>
          <p:nvPr/>
        </p:nvPicPr>
        <p:blipFill>
          <a:blip r:embed="rId3" cstate="print"/>
          <a:srcRect l="16667" b="6015"/>
          <a:stretch>
            <a:fillRect/>
          </a:stretch>
        </p:blipFill>
        <p:spPr>
          <a:xfrm>
            <a:off x="1488" y="-38080"/>
            <a:ext cx="9143964" cy="6858002"/>
          </a:xfrm>
          <a:prstGeom prst="rect">
            <a:avLst/>
          </a:prstGeom>
        </p:spPr>
      </p:pic>
      <p:sp>
        <p:nvSpPr>
          <p:cNvPr id="2" name="Title 1"/>
          <p:cNvSpPr>
            <a:spLocks noGrp="1"/>
          </p:cNvSpPr>
          <p:nvPr>
            <p:ph type="title"/>
          </p:nvPr>
        </p:nvSpPr>
        <p:spPr>
          <a:xfrm>
            <a:off x="971600" y="1131590"/>
            <a:ext cx="4752528" cy="1962218"/>
          </a:xfrm>
          <a:solidFill>
            <a:schemeClr val="tx1">
              <a:lumMod val="75000"/>
              <a:lumOff val="25000"/>
              <a:alpha val="65000"/>
            </a:schemeClr>
          </a:solidFill>
        </p:spPr>
        <p:txBody>
          <a:bodyPr vert="horz" lIns="137160" tIns="137160" rIns="137160" bIns="137160" rtlCol="0" anchor="ctr">
            <a:noAutofit/>
          </a:bodyPr>
          <a:lstStyle/>
          <a:p>
            <a:r>
              <a:rPr lang="en-GB" sz="4000" dirty="0">
                <a:solidFill>
                  <a:schemeClr val="bg1"/>
                </a:solidFill>
              </a:rPr>
              <a:t>How do we encourage Biophilic Design with decision makers?</a:t>
            </a:r>
          </a:p>
        </p:txBody>
      </p:sp>
    </p:spTree>
    <p:extLst>
      <p:ext uri="{BB962C8B-B14F-4D97-AF65-F5344CB8AC3E}">
        <p14:creationId xmlns:p14="http://schemas.microsoft.com/office/powerpoint/2010/main" val="3360212072"/>
      </p:ext>
    </p:extLst>
  </p:cSld>
  <p:clrMapOvr>
    <a:masterClrMapping/>
  </p:clrMapOvr>
  <p:transition advClick="0" advTm="8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modern building&#10;&#10;Description automatically generated">
            <a:extLst>
              <a:ext uri="{FF2B5EF4-FFF2-40B4-BE49-F238E27FC236}">
                <a16:creationId xmlns:a16="http://schemas.microsoft.com/office/drawing/2014/main" id="{3AA94A73-F98D-40EF-824C-72CFBDD44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58"/>
            <a:ext cx="9108259" cy="5143500"/>
          </a:xfrm>
          <a:prstGeom prst="rect">
            <a:avLst/>
          </a:prstGeom>
        </p:spPr>
      </p:pic>
      <p:sp>
        <p:nvSpPr>
          <p:cNvPr id="8" name="Title 1">
            <a:extLst>
              <a:ext uri="{FF2B5EF4-FFF2-40B4-BE49-F238E27FC236}">
                <a16:creationId xmlns:a16="http://schemas.microsoft.com/office/drawing/2014/main" id="{DD3BF7DC-3663-46E0-A1E3-DCD02CE49C7C}"/>
              </a:ext>
            </a:extLst>
          </p:cNvPr>
          <p:cNvSpPr txBox="1">
            <a:spLocks/>
          </p:cNvSpPr>
          <p:nvPr/>
        </p:nvSpPr>
        <p:spPr>
          <a:xfrm>
            <a:off x="0" y="17308"/>
            <a:ext cx="3600400" cy="811728"/>
          </a:xfrm>
          <a:prstGeom prst="rect">
            <a:avLst/>
          </a:prstGeom>
          <a:solidFill>
            <a:srgbClr val="00B0F0">
              <a:alpha val="32000"/>
            </a:srgbClr>
          </a:solidFill>
        </p:spPr>
        <p:txBody>
          <a:bodyPr vert="horz" lIns="137160" tIns="137160" rIns="137160" bIns="137160" rtlCol="0" anchor="ctr">
            <a:noAutofit/>
          </a:bodyPr>
          <a:lstStyle/>
          <a:p>
            <a:pPr defTabSz="685800">
              <a:lnSpc>
                <a:spcPct val="85000"/>
              </a:lnSpc>
              <a:spcBef>
                <a:spcPct val="0"/>
              </a:spcBef>
              <a:defRPr/>
            </a:pPr>
            <a:r>
              <a:rPr lang="en-GB" sz="5400" b="1" spc="-38" dirty="0">
                <a:solidFill>
                  <a:schemeClr val="bg1"/>
                </a:solidFill>
                <a:latin typeface="+mj-lt"/>
                <a:ea typeface="+mj-ea"/>
                <a:cs typeface="+mj-cs"/>
              </a:rPr>
              <a:t>Employers</a:t>
            </a:r>
          </a:p>
        </p:txBody>
      </p:sp>
      <p:sp>
        <p:nvSpPr>
          <p:cNvPr id="9" name="Title 1">
            <a:extLst>
              <a:ext uri="{FF2B5EF4-FFF2-40B4-BE49-F238E27FC236}">
                <a16:creationId xmlns:a16="http://schemas.microsoft.com/office/drawing/2014/main" id="{2198A7D6-03ED-45AA-BCC6-15DC1F6058E7}"/>
              </a:ext>
            </a:extLst>
          </p:cNvPr>
          <p:cNvSpPr txBox="1">
            <a:spLocks/>
          </p:cNvSpPr>
          <p:nvPr/>
        </p:nvSpPr>
        <p:spPr>
          <a:xfrm>
            <a:off x="251520" y="961678"/>
            <a:ext cx="6588224" cy="436385"/>
          </a:xfrm>
          <a:prstGeom prst="rect">
            <a:avLst/>
          </a:prstGeom>
          <a:solidFill>
            <a:schemeClr val="tx1">
              <a:lumMod val="75000"/>
              <a:lumOff val="25000"/>
              <a:alpha val="65000"/>
            </a:schemeClr>
          </a:solidFill>
        </p:spPr>
        <p:txBody>
          <a:bodyPr vert="horz" lIns="137160" tIns="182880" rIns="137160" bIns="137160" rtlCol="0" anchor="ctr">
            <a:noAutofit/>
          </a:bodyPr>
          <a:lstStyle/>
          <a:p>
            <a:pPr defTabSz="685800">
              <a:lnSpc>
                <a:spcPct val="85000"/>
              </a:lnSpc>
              <a:spcBef>
                <a:spcPct val="0"/>
              </a:spcBef>
              <a:defRPr/>
            </a:pPr>
            <a:r>
              <a:rPr lang="en-GB" sz="3600" spc="300" dirty="0">
                <a:solidFill>
                  <a:schemeClr val="bg1"/>
                </a:solidFill>
                <a:latin typeface="Calibri Light" panose="020F0302020204030204" pitchFamily="34" charset="0"/>
                <a:ea typeface="+mj-ea"/>
                <a:cs typeface="Calibri Light" panose="020F0302020204030204" pitchFamily="34" charset="0"/>
              </a:rPr>
              <a:t>IMPACT of BIOPHILIC DESIGN</a:t>
            </a:r>
          </a:p>
        </p:txBody>
      </p:sp>
      <p:sp>
        <p:nvSpPr>
          <p:cNvPr id="21" name="Content Placeholder 2">
            <a:extLst>
              <a:ext uri="{FF2B5EF4-FFF2-40B4-BE49-F238E27FC236}">
                <a16:creationId xmlns:a16="http://schemas.microsoft.com/office/drawing/2014/main" id="{819A7E7D-6BAE-49B2-A193-3982118E4FBC}"/>
              </a:ext>
            </a:extLst>
          </p:cNvPr>
          <p:cNvSpPr txBox="1">
            <a:spLocks/>
          </p:cNvSpPr>
          <p:nvPr/>
        </p:nvSpPr>
        <p:spPr>
          <a:xfrm>
            <a:off x="251520" y="2859782"/>
            <a:ext cx="5075811" cy="2290588"/>
          </a:xfrm>
          <a:prstGeom prst="rect">
            <a:avLst/>
          </a:prstGeom>
          <a:solidFill>
            <a:schemeClr val="tx1">
              <a:lumMod val="75000"/>
              <a:lumOff val="25000"/>
              <a:alpha val="75000"/>
            </a:schemeClr>
          </a:solidFill>
        </p:spPr>
        <p:txBody>
          <a:bodyPr vert="horz" lIns="137160" tIns="137160" rIns="137160" bIns="137160" rtlCol="0">
            <a:noAutofit/>
          </a:bodyPr>
          <a:lstStyle/>
          <a:p>
            <a:pPr lvl="0"/>
            <a:r>
              <a:rPr lang="en-GB" b="1" dirty="0">
                <a:solidFill>
                  <a:schemeClr val="bg1"/>
                </a:solidFill>
              </a:rPr>
              <a:t>Views and access to nature provide:</a:t>
            </a:r>
          </a:p>
          <a:p>
            <a:pPr lvl="0"/>
            <a:r>
              <a:rPr lang="en-US" dirty="0">
                <a:solidFill>
                  <a:schemeClr val="bg1"/>
                </a:solidFill>
              </a:rPr>
              <a:t>         Reduced absences (10%)</a:t>
            </a:r>
          </a:p>
          <a:p>
            <a:pPr lvl="1"/>
            <a:r>
              <a:rPr lang="en-GB" dirty="0">
                <a:solidFill>
                  <a:schemeClr val="bg1"/>
                </a:solidFill>
              </a:rPr>
              <a:t>Increased productivity (12%)</a:t>
            </a:r>
            <a:endParaRPr lang="en-US" dirty="0">
              <a:solidFill>
                <a:schemeClr val="bg1"/>
              </a:solidFill>
            </a:endParaRPr>
          </a:p>
          <a:p>
            <a:pPr lvl="1"/>
            <a:r>
              <a:rPr lang="en-GB" dirty="0">
                <a:solidFill>
                  <a:schemeClr val="bg1"/>
                </a:solidFill>
              </a:rPr>
              <a:t>Higher levels of wellbeing (15%)</a:t>
            </a:r>
          </a:p>
          <a:p>
            <a:pPr lvl="1"/>
            <a:r>
              <a:rPr lang="en-GB" dirty="0">
                <a:solidFill>
                  <a:schemeClr val="bg1"/>
                </a:solidFill>
              </a:rPr>
              <a:t>Higher levels of creativity (15%)</a:t>
            </a:r>
            <a:endParaRPr lang="en-US" dirty="0">
              <a:solidFill>
                <a:schemeClr val="bg1"/>
              </a:solidFill>
            </a:endParaRPr>
          </a:p>
          <a:p>
            <a:pPr lvl="1"/>
            <a:r>
              <a:rPr lang="en-GB" dirty="0">
                <a:solidFill>
                  <a:schemeClr val="bg1"/>
                </a:solidFill>
              </a:rPr>
              <a:t>Improvements in concentration (19%)</a:t>
            </a:r>
            <a:endParaRPr lang="en-US" dirty="0">
              <a:solidFill>
                <a:schemeClr val="bg1"/>
              </a:solidFill>
            </a:endParaRPr>
          </a:p>
          <a:p>
            <a:pPr lvl="1"/>
            <a:r>
              <a:rPr lang="en-GB" dirty="0">
                <a:solidFill>
                  <a:schemeClr val="bg1"/>
                </a:solidFill>
              </a:rPr>
              <a:t>3:1 return on initial investment</a:t>
            </a:r>
            <a:endParaRPr lang="en-US" dirty="0">
              <a:solidFill>
                <a:schemeClr val="bg1"/>
              </a:solidFill>
            </a:endParaRPr>
          </a:p>
          <a:p>
            <a:r>
              <a:rPr lang="en-US" dirty="0"/>
              <a:t> </a:t>
            </a:r>
          </a:p>
        </p:txBody>
      </p:sp>
    </p:spTree>
    <p:extLst>
      <p:ext uri="{BB962C8B-B14F-4D97-AF65-F5344CB8AC3E}">
        <p14:creationId xmlns:p14="http://schemas.microsoft.com/office/powerpoint/2010/main" val="247512948"/>
      </p:ext>
    </p:extLst>
  </p:cSld>
  <p:clrMapOvr>
    <a:masterClrMapping/>
  </p:clrMapOvr>
  <p:transition advClick="0" advTm="8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72616" y="0"/>
            <a:ext cx="10116616"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dirty="0"/>
              <a:t>Medical Facilities</a:t>
            </a:r>
          </a:p>
        </p:txBody>
      </p:sp>
      <p:sp>
        <p:nvSpPr>
          <p:cNvPr id="4" name="Text Placeholder 3"/>
          <p:cNvSpPr>
            <a:spLocks noGrp="1"/>
          </p:cNvSpPr>
          <p:nvPr>
            <p:ph type="body" idx="1"/>
          </p:nvPr>
        </p:nvSpPr>
        <p:spPr/>
        <p:txBody>
          <a:bodyPr/>
          <a:lstStyle/>
          <a:p>
            <a:r>
              <a:rPr lang="en-GB" dirty="0"/>
              <a:t>Impact of </a:t>
            </a:r>
            <a:r>
              <a:rPr lang="en-GB" dirty="0" err="1"/>
              <a:t>Biophilic</a:t>
            </a:r>
            <a:r>
              <a:rPr lang="en-GB" dirty="0"/>
              <a:t> Design</a:t>
            </a:r>
          </a:p>
        </p:txBody>
      </p:sp>
      <p:sp>
        <p:nvSpPr>
          <p:cNvPr id="3" name="Content Placeholder 2"/>
          <p:cNvSpPr>
            <a:spLocks noGrp="1"/>
          </p:cNvSpPr>
          <p:nvPr>
            <p:ph sz="half" idx="2"/>
          </p:nvPr>
        </p:nvSpPr>
        <p:spPr/>
        <p:txBody>
          <a:bodyPr>
            <a:normAutofit fontScale="62500" lnSpcReduction="20000"/>
          </a:bodyPr>
          <a:lstStyle/>
          <a:p>
            <a:r>
              <a:rPr lang="en-GB" dirty="0"/>
              <a:t>Post-Surgery</a:t>
            </a:r>
          </a:p>
          <a:p>
            <a:pPr lvl="1"/>
            <a:r>
              <a:rPr lang="en-GB" dirty="0"/>
              <a:t>20% less painkillers</a:t>
            </a:r>
          </a:p>
          <a:p>
            <a:pPr lvl="1"/>
            <a:r>
              <a:rPr lang="en-GB" dirty="0"/>
              <a:t>8.5% shorter hospital stays</a:t>
            </a:r>
          </a:p>
          <a:p>
            <a:r>
              <a:rPr lang="en-GB" dirty="0"/>
              <a:t>Chemotherapy</a:t>
            </a:r>
          </a:p>
          <a:p>
            <a:pPr lvl="1"/>
            <a:r>
              <a:rPr lang="en-GB" dirty="0"/>
              <a:t>Increased effectiveness of treatments</a:t>
            </a:r>
          </a:p>
          <a:p>
            <a:r>
              <a:rPr lang="en-GB" dirty="0"/>
              <a:t>Depression</a:t>
            </a:r>
          </a:p>
          <a:p>
            <a:pPr lvl="1"/>
            <a:r>
              <a:rPr lang="en-GB" dirty="0"/>
              <a:t>Shorter stays of 3.5 days</a:t>
            </a:r>
          </a:p>
          <a:p>
            <a:r>
              <a:rPr lang="en-GB" dirty="0"/>
              <a:t>Staff and Patients</a:t>
            </a:r>
          </a:p>
          <a:p>
            <a:pPr lvl="1"/>
            <a:r>
              <a:rPr lang="en-GB" dirty="0"/>
              <a:t>Decreased anxiety, stress</a:t>
            </a:r>
          </a:p>
          <a:p>
            <a:pPr lvl="1"/>
            <a:r>
              <a:rPr lang="en-GB" dirty="0"/>
              <a:t>Improved mood, outlook, co-operation</a:t>
            </a:r>
          </a:p>
          <a:p>
            <a:endParaRPr lang="en-GB" dirty="0"/>
          </a:p>
        </p:txBody>
      </p:sp>
      <p:sp>
        <p:nvSpPr>
          <p:cNvPr id="5" name="Text Placeholder 4"/>
          <p:cNvSpPr>
            <a:spLocks noGrp="1"/>
          </p:cNvSpPr>
          <p:nvPr>
            <p:ph type="body" sz="quarter" idx="3"/>
          </p:nvPr>
        </p:nvSpPr>
        <p:spPr/>
        <p:txBody>
          <a:bodyPr/>
          <a:lstStyle/>
          <a:p>
            <a:r>
              <a:rPr lang="en-GB" dirty="0"/>
              <a:t>Most Suitable Patterns</a:t>
            </a:r>
          </a:p>
        </p:txBody>
      </p:sp>
      <p:sp>
        <p:nvSpPr>
          <p:cNvPr id="6" name="Content Placeholder 5"/>
          <p:cNvSpPr>
            <a:spLocks noGrp="1"/>
          </p:cNvSpPr>
          <p:nvPr>
            <p:ph sz="quarter" idx="4"/>
          </p:nvPr>
        </p:nvSpPr>
        <p:spPr/>
        <p:txBody>
          <a:bodyPr>
            <a:normAutofit/>
          </a:bodyPr>
          <a:lstStyle/>
          <a:p>
            <a:r>
              <a:rPr lang="en-GB" dirty="0"/>
              <a:t>Visual Connection to Nature</a:t>
            </a:r>
          </a:p>
          <a:p>
            <a:r>
              <a:rPr lang="en-GB" dirty="0"/>
              <a:t>Refuge</a:t>
            </a:r>
          </a:p>
        </p:txBody>
      </p:sp>
      <p:pic>
        <p:nvPicPr>
          <p:cNvPr id="7" name="Picture 6" descr="Communities.png"/>
          <p:cNvPicPr>
            <a:picLocks noChangeAspect="1"/>
          </p:cNvPicPr>
          <p:nvPr/>
        </p:nvPicPr>
        <p:blipFill>
          <a:blip r:embed="rId3" cstate="print"/>
          <a:stretch>
            <a:fillRect/>
          </a:stretch>
        </p:blipFill>
        <p:spPr>
          <a:xfrm>
            <a:off x="20512" y="-322395"/>
            <a:ext cx="7863856" cy="5897892"/>
          </a:xfrm>
          <a:prstGeom prst="rect">
            <a:avLst/>
          </a:prstGeom>
        </p:spPr>
      </p:pic>
    </p:spTree>
    <p:extLst>
      <p:ext uri="{BB962C8B-B14F-4D97-AF65-F5344CB8AC3E}">
        <p14:creationId xmlns:p14="http://schemas.microsoft.com/office/powerpoint/2010/main" val="2540997826"/>
      </p:ext>
    </p:extLst>
  </p:cSld>
  <p:clrMapOvr>
    <a:masterClrMapping/>
  </p:clrMapOvr>
  <p:transition advClick="0" advTm="8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Education</a:t>
            </a:r>
          </a:p>
        </p:txBody>
      </p:sp>
      <p:sp>
        <p:nvSpPr>
          <p:cNvPr id="4" name="Text Placeholder 3"/>
          <p:cNvSpPr>
            <a:spLocks noGrp="1"/>
          </p:cNvSpPr>
          <p:nvPr>
            <p:ph type="body" idx="1"/>
          </p:nvPr>
        </p:nvSpPr>
        <p:spPr/>
        <p:txBody>
          <a:bodyPr/>
          <a:lstStyle/>
          <a:p>
            <a:r>
              <a:rPr lang="en-GB" dirty="0"/>
              <a:t>Impact of </a:t>
            </a:r>
            <a:r>
              <a:rPr lang="en-GB" dirty="0" err="1"/>
              <a:t>Biophilic</a:t>
            </a:r>
            <a:r>
              <a:rPr lang="en-GB" dirty="0"/>
              <a:t> Design</a:t>
            </a:r>
          </a:p>
        </p:txBody>
      </p:sp>
      <p:sp>
        <p:nvSpPr>
          <p:cNvPr id="3" name="Content Placeholder 2"/>
          <p:cNvSpPr>
            <a:spLocks noGrp="1"/>
          </p:cNvSpPr>
          <p:nvPr>
            <p:ph sz="half" idx="2"/>
          </p:nvPr>
        </p:nvSpPr>
        <p:spPr/>
        <p:txBody>
          <a:bodyPr>
            <a:normAutofit fontScale="40000" lnSpcReduction="20000"/>
          </a:bodyPr>
          <a:lstStyle/>
          <a:p>
            <a:r>
              <a:rPr lang="en-GB" dirty="0"/>
              <a:t>School Curricula</a:t>
            </a:r>
          </a:p>
          <a:p>
            <a:pPr lvl="1"/>
            <a:r>
              <a:rPr lang="en-GB" dirty="0"/>
              <a:t>20-26% faster progression</a:t>
            </a:r>
          </a:p>
          <a:p>
            <a:r>
              <a:rPr lang="en-GB" dirty="0"/>
              <a:t>Improved attendance (3.5 days)</a:t>
            </a:r>
          </a:p>
          <a:p>
            <a:r>
              <a:rPr lang="en-GB" dirty="0"/>
              <a:t>Improved attention</a:t>
            </a:r>
          </a:p>
          <a:p>
            <a:pPr lvl="1"/>
            <a:r>
              <a:rPr lang="en-GB" dirty="0"/>
              <a:t>ADHD symptoms reduced</a:t>
            </a:r>
          </a:p>
          <a:p>
            <a:r>
              <a:rPr lang="en-GB" dirty="0"/>
              <a:t>Improved test scores (15-18%)</a:t>
            </a:r>
          </a:p>
          <a:p>
            <a:r>
              <a:rPr lang="en-GB" dirty="0"/>
              <a:t>Improved self discipline</a:t>
            </a:r>
          </a:p>
          <a:p>
            <a:r>
              <a:rPr lang="en-GB" dirty="0"/>
              <a:t>Ecological literacy &amp; Environmental Values</a:t>
            </a:r>
          </a:p>
          <a:p>
            <a:r>
              <a:rPr lang="en-GB" dirty="0"/>
              <a:t>Social skills</a:t>
            </a:r>
          </a:p>
          <a:p>
            <a:r>
              <a:rPr lang="en-GB" dirty="0"/>
              <a:t>Less stress</a:t>
            </a:r>
          </a:p>
          <a:p>
            <a:endParaRPr lang="en-GB" dirty="0"/>
          </a:p>
          <a:p>
            <a:endParaRPr lang="en-GB" dirty="0"/>
          </a:p>
          <a:p>
            <a:pPr lvl="1"/>
            <a:endParaRPr lang="en-GB" dirty="0"/>
          </a:p>
        </p:txBody>
      </p:sp>
      <p:sp>
        <p:nvSpPr>
          <p:cNvPr id="5" name="Text Placeholder 4"/>
          <p:cNvSpPr>
            <a:spLocks noGrp="1"/>
          </p:cNvSpPr>
          <p:nvPr>
            <p:ph type="body" sz="quarter" idx="3"/>
          </p:nvPr>
        </p:nvSpPr>
        <p:spPr/>
        <p:txBody>
          <a:bodyPr/>
          <a:lstStyle/>
          <a:p>
            <a:r>
              <a:rPr lang="en-GB" dirty="0"/>
              <a:t>Most Suitable Patterns</a:t>
            </a:r>
          </a:p>
        </p:txBody>
      </p:sp>
      <p:sp>
        <p:nvSpPr>
          <p:cNvPr id="6" name="Content Placeholder 5"/>
          <p:cNvSpPr>
            <a:spLocks noGrp="1"/>
          </p:cNvSpPr>
          <p:nvPr>
            <p:ph sz="quarter" idx="4"/>
          </p:nvPr>
        </p:nvSpPr>
        <p:spPr/>
        <p:txBody>
          <a:bodyPr>
            <a:normAutofit/>
          </a:bodyPr>
          <a:lstStyle/>
          <a:p>
            <a:r>
              <a:rPr lang="en-GB" dirty="0"/>
              <a:t>Connection to Natural Systems</a:t>
            </a:r>
          </a:p>
          <a:p>
            <a:r>
              <a:rPr lang="en-GB" dirty="0"/>
              <a:t>Peril</a:t>
            </a:r>
          </a:p>
          <a:p>
            <a:r>
              <a:rPr lang="en-GB" dirty="0"/>
              <a:t>Visual Connection to Nature</a:t>
            </a:r>
          </a:p>
        </p:txBody>
      </p:sp>
      <p:pic>
        <p:nvPicPr>
          <p:cNvPr id="7" name="Picture 6" descr="GPGB_Slides-05.png"/>
          <p:cNvPicPr>
            <a:picLocks noChangeAspect="1"/>
          </p:cNvPicPr>
          <p:nvPr/>
        </p:nvPicPr>
        <p:blipFill>
          <a:blip r:embed="rId3" cstate="print"/>
          <a:srcRect t="6237" b="16838"/>
          <a:stretch>
            <a:fillRect/>
          </a:stretch>
        </p:blipFill>
        <p:spPr>
          <a:xfrm>
            <a:off x="0" y="-92545"/>
            <a:ext cx="9144000" cy="5223013"/>
          </a:xfrm>
          <a:prstGeom prst="rect">
            <a:avLst/>
          </a:prstGeom>
        </p:spPr>
      </p:pic>
    </p:spTree>
    <p:extLst>
      <p:ext uri="{BB962C8B-B14F-4D97-AF65-F5344CB8AC3E}">
        <p14:creationId xmlns:p14="http://schemas.microsoft.com/office/powerpoint/2010/main" val="317054233"/>
      </p:ext>
    </p:extLst>
  </p:cSld>
  <p:clrMapOvr>
    <a:masterClrMapping/>
  </p:clrMapOvr>
  <p:transition advClick="0"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22809615_Large.jpg"/>
          <p:cNvPicPr>
            <a:picLocks noChangeAspect="1"/>
          </p:cNvPicPr>
          <p:nvPr/>
        </p:nvPicPr>
        <p:blipFill>
          <a:blip r:embed="rId3" cstate="print"/>
          <a:srcRect r="10714"/>
          <a:stretch>
            <a:fillRect/>
          </a:stretch>
        </p:blipFill>
        <p:spPr>
          <a:xfrm>
            <a:off x="351" y="-236562"/>
            <a:ext cx="9225673" cy="6890045"/>
          </a:xfrm>
          <a:prstGeom prst="rect">
            <a:avLst/>
          </a:prstGeom>
        </p:spPr>
      </p:pic>
      <p:sp>
        <p:nvSpPr>
          <p:cNvPr id="2" name="Title 1"/>
          <p:cNvSpPr>
            <a:spLocks noGrp="1"/>
          </p:cNvSpPr>
          <p:nvPr>
            <p:ph type="title"/>
          </p:nvPr>
        </p:nvSpPr>
        <p:spPr>
          <a:xfrm>
            <a:off x="1259632" y="627534"/>
            <a:ext cx="4014446" cy="675487"/>
          </a:xfrm>
          <a:solidFill>
            <a:schemeClr val="tx1">
              <a:lumMod val="75000"/>
              <a:lumOff val="25000"/>
              <a:alpha val="76000"/>
            </a:schemeClr>
          </a:solidFill>
        </p:spPr>
        <p:txBody>
          <a:bodyPr vert="horz" lIns="137160" tIns="68580" rIns="91440" bIns="45720" rtlCol="0" anchor="b">
            <a:normAutofit fontScale="90000"/>
          </a:bodyPr>
          <a:lstStyle/>
          <a:p>
            <a:r>
              <a:rPr lang="en-GB" dirty="0" err="1">
                <a:solidFill>
                  <a:schemeClr val="bg1"/>
                </a:solidFill>
              </a:rPr>
              <a:t>Biophilia</a:t>
            </a:r>
            <a:endParaRPr lang="en-GB" dirty="0">
              <a:solidFill>
                <a:schemeClr val="bg1"/>
              </a:solidFill>
            </a:endParaRPr>
          </a:p>
        </p:txBody>
      </p:sp>
      <p:sp>
        <p:nvSpPr>
          <p:cNvPr id="3" name="Content Placeholder 2"/>
          <p:cNvSpPr>
            <a:spLocks noGrp="1"/>
          </p:cNvSpPr>
          <p:nvPr>
            <p:ph idx="1"/>
          </p:nvPr>
        </p:nvSpPr>
        <p:spPr>
          <a:xfrm>
            <a:off x="1187624" y="1384300"/>
            <a:ext cx="4086454" cy="485372"/>
          </a:xfrm>
          <a:solidFill>
            <a:schemeClr val="tx1">
              <a:lumMod val="75000"/>
              <a:lumOff val="25000"/>
              <a:alpha val="75000"/>
            </a:schemeClr>
          </a:solidFill>
        </p:spPr>
        <p:txBody>
          <a:bodyPr vert="horz" lIns="137160" tIns="137160" rIns="137160" bIns="137160" rtlCol="0">
            <a:noAutofit/>
          </a:bodyPr>
          <a:lstStyle/>
          <a:p>
            <a:r>
              <a:rPr lang="en-GB" dirty="0">
                <a:solidFill>
                  <a:schemeClr val="bg1"/>
                </a:solidFill>
              </a:rPr>
              <a:t>Innate human attraction to nature.</a:t>
            </a:r>
          </a:p>
        </p:txBody>
      </p:sp>
    </p:spTree>
    <p:extLst>
      <p:ext uri="{BB962C8B-B14F-4D97-AF65-F5344CB8AC3E}">
        <p14:creationId xmlns:p14="http://schemas.microsoft.com/office/powerpoint/2010/main" val="404962676"/>
      </p:ext>
    </p:extLst>
  </p:cSld>
  <p:clrMapOvr>
    <a:masterClrMapping/>
  </p:clrMapOvr>
  <p:transition advClick="0" advTm="8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Retail</a:t>
            </a:r>
          </a:p>
        </p:txBody>
      </p:sp>
      <p:sp>
        <p:nvSpPr>
          <p:cNvPr id="4" name="Text Placeholder 3"/>
          <p:cNvSpPr>
            <a:spLocks noGrp="1"/>
          </p:cNvSpPr>
          <p:nvPr>
            <p:ph type="body" idx="1"/>
          </p:nvPr>
        </p:nvSpPr>
        <p:spPr/>
        <p:txBody>
          <a:bodyPr/>
          <a:lstStyle/>
          <a:p>
            <a:r>
              <a:rPr lang="en-GB" dirty="0"/>
              <a:t>Impact of </a:t>
            </a:r>
            <a:r>
              <a:rPr lang="en-GB" dirty="0" err="1"/>
              <a:t>Biophilic</a:t>
            </a:r>
            <a:r>
              <a:rPr lang="en-GB" dirty="0"/>
              <a:t> Design</a:t>
            </a:r>
          </a:p>
        </p:txBody>
      </p:sp>
      <p:sp>
        <p:nvSpPr>
          <p:cNvPr id="3" name="Content Placeholder 2"/>
          <p:cNvSpPr>
            <a:spLocks noGrp="1"/>
          </p:cNvSpPr>
          <p:nvPr>
            <p:ph sz="half" idx="2"/>
          </p:nvPr>
        </p:nvSpPr>
        <p:spPr/>
        <p:txBody>
          <a:bodyPr/>
          <a:lstStyle/>
          <a:p>
            <a:r>
              <a:rPr lang="en-GB" dirty="0"/>
              <a:t>Consumers willing to pay 25% more</a:t>
            </a:r>
          </a:p>
          <a:p>
            <a:r>
              <a:rPr lang="en-GB" dirty="0"/>
              <a:t>Longer duration spent in store</a:t>
            </a:r>
          </a:p>
          <a:p>
            <a:r>
              <a:rPr lang="en-GB" dirty="0"/>
              <a:t>Higher frequency of repeat business</a:t>
            </a:r>
          </a:p>
          <a:p>
            <a:r>
              <a:rPr lang="en-GB" dirty="0"/>
              <a:t>Buffers stress of shopping</a:t>
            </a:r>
          </a:p>
        </p:txBody>
      </p:sp>
      <p:sp>
        <p:nvSpPr>
          <p:cNvPr id="5" name="Text Placeholder 4"/>
          <p:cNvSpPr>
            <a:spLocks noGrp="1"/>
          </p:cNvSpPr>
          <p:nvPr>
            <p:ph type="body" sz="quarter" idx="3"/>
          </p:nvPr>
        </p:nvSpPr>
        <p:spPr/>
        <p:txBody>
          <a:bodyPr/>
          <a:lstStyle/>
          <a:p>
            <a:r>
              <a:rPr lang="en-GB" dirty="0"/>
              <a:t>Most Suitable Patterns</a:t>
            </a:r>
          </a:p>
        </p:txBody>
      </p:sp>
      <p:sp>
        <p:nvSpPr>
          <p:cNvPr id="6" name="Content Placeholder 5"/>
          <p:cNvSpPr>
            <a:spLocks noGrp="1"/>
          </p:cNvSpPr>
          <p:nvPr>
            <p:ph sz="quarter" idx="4"/>
          </p:nvPr>
        </p:nvSpPr>
        <p:spPr/>
        <p:txBody>
          <a:bodyPr/>
          <a:lstStyle/>
          <a:p>
            <a:r>
              <a:rPr lang="en-GB" dirty="0"/>
              <a:t>Prospect</a:t>
            </a:r>
          </a:p>
          <a:p>
            <a:r>
              <a:rPr lang="en-GB" dirty="0"/>
              <a:t>Mystery</a:t>
            </a:r>
          </a:p>
          <a:p>
            <a:r>
              <a:rPr lang="en-GB" dirty="0"/>
              <a:t>Refuge</a:t>
            </a:r>
          </a:p>
        </p:txBody>
      </p:sp>
      <p:pic>
        <p:nvPicPr>
          <p:cNvPr id="7" name="Picture 6" descr="Retail.png"/>
          <p:cNvPicPr>
            <a:picLocks noChangeAspect="1"/>
          </p:cNvPicPr>
          <p:nvPr/>
        </p:nvPicPr>
        <p:blipFill>
          <a:blip r:embed="rId3" cstate="print"/>
          <a:srcRect b="23999"/>
          <a:stretch>
            <a:fillRect/>
          </a:stretch>
        </p:blipFill>
        <p:spPr>
          <a:xfrm>
            <a:off x="0" y="0"/>
            <a:ext cx="9144000" cy="5160249"/>
          </a:xfrm>
          <a:prstGeom prst="rect">
            <a:avLst/>
          </a:prstGeom>
        </p:spPr>
      </p:pic>
    </p:spTree>
    <p:extLst>
      <p:ext uri="{BB962C8B-B14F-4D97-AF65-F5344CB8AC3E}">
        <p14:creationId xmlns:p14="http://schemas.microsoft.com/office/powerpoint/2010/main" val="2932685179"/>
      </p:ext>
    </p:extLst>
  </p:cSld>
  <p:clrMapOvr>
    <a:masterClrMapping/>
  </p:clrMapOvr>
  <p:transition advClick="0" advTm="8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Housing Developers</a:t>
            </a:r>
          </a:p>
        </p:txBody>
      </p:sp>
      <p:sp>
        <p:nvSpPr>
          <p:cNvPr id="4" name="Text Placeholder 3"/>
          <p:cNvSpPr>
            <a:spLocks noGrp="1"/>
          </p:cNvSpPr>
          <p:nvPr>
            <p:ph type="body" idx="1"/>
          </p:nvPr>
        </p:nvSpPr>
        <p:spPr/>
        <p:txBody>
          <a:bodyPr/>
          <a:lstStyle/>
          <a:p>
            <a:r>
              <a:rPr lang="en-GB" dirty="0"/>
              <a:t>Impact of </a:t>
            </a:r>
            <a:r>
              <a:rPr lang="en-GB" dirty="0" err="1"/>
              <a:t>Biophilic</a:t>
            </a:r>
            <a:r>
              <a:rPr lang="en-GB" dirty="0"/>
              <a:t> Design</a:t>
            </a:r>
          </a:p>
        </p:txBody>
      </p:sp>
      <p:sp>
        <p:nvSpPr>
          <p:cNvPr id="3" name="Content Placeholder 2"/>
          <p:cNvSpPr>
            <a:spLocks noGrp="1"/>
          </p:cNvSpPr>
          <p:nvPr>
            <p:ph sz="half" idx="2"/>
          </p:nvPr>
        </p:nvSpPr>
        <p:spPr>
          <a:xfrm>
            <a:off x="1871700" y="1923678"/>
            <a:ext cx="2644341" cy="3219822"/>
          </a:xfrm>
        </p:spPr>
        <p:txBody>
          <a:bodyPr>
            <a:normAutofit fontScale="92500" lnSpcReduction="20000"/>
          </a:bodyPr>
          <a:lstStyle/>
          <a:p>
            <a:r>
              <a:rPr lang="en-GB" dirty="0"/>
              <a:t>Property price increases</a:t>
            </a:r>
          </a:p>
          <a:p>
            <a:pPr lvl="1"/>
            <a:r>
              <a:rPr lang="en-GB" dirty="0"/>
              <a:t>Forest views 7%</a:t>
            </a:r>
          </a:p>
          <a:p>
            <a:pPr lvl="1"/>
            <a:r>
              <a:rPr lang="en-GB" dirty="0"/>
              <a:t>View of water features 5%</a:t>
            </a:r>
          </a:p>
          <a:p>
            <a:pPr lvl="1"/>
            <a:r>
              <a:rPr lang="en-GB" dirty="0"/>
              <a:t>Waterfront 58%</a:t>
            </a:r>
          </a:p>
          <a:p>
            <a:pPr lvl="1"/>
            <a:r>
              <a:rPr lang="en-GB" dirty="0"/>
              <a:t>Large trees 7%</a:t>
            </a:r>
          </a:p>
          <a:p>
            <a:pPr lvl="1"/>
            <a:r>
              <a:rPr lang="en-GB" dirty="0"/>
              <a:t>Landscaping 5%</a:t>
            </a:r>
          </a:p>
          <a:p>
            <a:pPr lvl="1"/>
            <a:r>
              <a:rPr lang="en-GB" dirty="0"/>
              <a:t>Nearby park 5%</a:t>
            </a:r>
          </a:p>
          <a:p>
            <a:pPr lvl="1"/>
            <a:r>
              <a:rPr lang="en-GB" dirty="0"/>
              <a:t>Views to nearby park 37%</a:t>
            </a:r>
          </a:p>
          <a:p>
            <a:r>
              <a:rPr lang="en-GB" dirty="0"/>
              <a:t>Place attachment</a:t>
            </a:r>
          </a:p>
          <a:p>
            <a:pPr lvl="1"/>
            <a:r>
              <a:rPr lang="en-GB" dirty="0"/>
              <a:t>Stewardship</a:t>
            </a:r>
          </a:p>
        </p:txBody>
      </p:sp>
      <p:sp>
        <p:nvSpPr>
          <p:cNvPr id="5" name="Text Placeholder 4"/>
          <p:cNvSpPr>
            <a:spLocks noGrp="1"/>
          </p:cNvSpPr>
          <p:nvPr>
            <p:ph type="body" sz="quarter" idx="3"/>
          </p:nvPr>
        </p:nvSpPr>
        <p:spPr/>
        <p:txBody>
          <a:bodyPr/>
          <a:lstStyle/>
          <a:p>
            <a:r>
              <a:rPr lang="en-GB" dirty="0"/>
              <a:t>Most Suitable Patterns</a:t>
            </a:r>
          </a:p>
        </p:txBody>
      </p:sp>
      <p:sp>
        <p:nvSpPr>
          <p:cNvPr id="6" name="Content Placeholder 5"/>
          <p:cNvSpPr>
            <a:spLocks noGrp="1"/>
          </p:cNvSpPr>
          <p:nvPr>
            <p:ph sz="quarter" idx="4"/>
          </p:nvPr>
        </p:nvSpPr>
        <p:spPr/>
        <p:txBody>
          <a:bodyPr>
            <a:normAutofit/>
          </a:bodyPr>
          <a:lstStyle/>
          <a:p>
            <a:r>
              <a:rPr lang="en-GB" dirty="0"/>
              <a:t>Visual Connection to Nature</a:t>
            </a:r>
          </a:p>
          <a:p>
            <a:r>
              <a:rPr lang="en-GB" dirty="0"/>
              <a:t>Presence of Water</a:t>
            </a:r>
          </a:p>
          <a:p>
            <a:r>
              <a:rPr lang="en-GB" dirty="0"/>
              <a:t>Connection with Natural Systems</a:t>
            </a:r>
          </a:p>
          <a:p>
            <a:endParaRPr lang="en-GB" dirty="0"/>
          </a:p>
          <a:p>
            <a:endParaRPr lang="en-GB" dirty="0"/>
          </a:p>
        </p:txBody>
      </p:sp>
      <p:pic>
        <p:nvPicPr>
          <p:cNvPr id="7" name="Picture 6" descr="Housing.png"/>
          <p:cNvPicPr>
            <a:picLocks noChangeAspect="1"/>
          </p:cNvPicPr>
          <p:nvPr/>
        </p:nvPicPr>
        <p:blipFill>
          <a:blip r:embed="rId3" cstate="print"/>
          <a:srcRect t="4498" b="19151"/>
          <a:stretch>
            <a:fillRect/>
          </a:stretch>
        </p:blipFill>
        <p:spPr>
          <a:xfrm>
            <a:off x="0" y="0"/>
            <a:ext cx="9143999" cy="5236046"/>
          </a:xfrm>
          <a:prstGeom prst="rect">
            <a:avLst/>
          </a:prstGeom>
        </p:spPr>
      </p:pic>
    </p:spTree>
    <p:extLst>
      <p:ext uri="{BB962C8B-B14F-4D97-AF65-F5344CB8AC3E}">
        <p14:creationId xmlns:p14="http://schemas.microsoft.com/office/powerpoint/2010/main" val="3651402828"/>
      </p:ext>
    </p:extLst>
  </p:cSld>
  <p:clrMapOvr>
    <a:masterClrMapping/>
  </p:clrMapOvr>
  <p:transition advClick="0" advTm="8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Communities</a:t>
            </a:r>
          </a:p>
        </p:txBody>
      </p:sp>
      <p:sp>
        <p:nvSpPr>
          <p:cNvPr id="4" name="Text Placeholder 3"/>
          <p:cNvSpPr>
            <a:spLocks noGrp="1"/>
          </p:cNvSpPr>
          <p:nvPr>
            <p:ph type="body" idx="1"/>
          </p:nvPr>
        </p:nvSpPr>
        <p:spPr/>
        <p:txBody>
          <a:bodyPr/>
          <a:lstStyle/>
          <a:p>
            <a:r>
              <a:rPr lang="en-GB" dirty="0"/>
              <a:t>Impact of </a:t>
            </a:r>
            <a:r>
              <a:rPr lang="en-GB" dirty="0" err="1"/>
              <a:t>Biophilic</a:t>
            </a:r>
            <a:r>
              <a:rPr lang="en-GB" dirty="0"/>
              <a:t> Design</a:t>
            </a:r>
          </a:p>
        </p:txBody>
      </p:sp>
      <p:sp>
        <p:nvSpPr>
          <p:cNvPr id="3" name="Content Placeholder 2"/>
          <p:cNvSpPr>
            <a:spLocks noGrp="1"/>
          </p:cNvSpPr>
          <p:nvPr>
            <p:ph sz="half" idx="2"/>
          </p:nvPr>
        </p:nvSpPr>
        <p:spPr>
          <a:xfrm>
            <a:off x="1817694" y="1869672"/>
            <a:ext cx="2698347" cy="2808313"/>
          </a:xfrm>
        </p:spPr>
        <p:txBody>
          <a:bodyPr>
            <a:normAutofit fontScale="85000" lnSpcReduction="20000"/>
          </a:bodyPr>
          <a:lstStyle/>
          <a:p>
            <a:r>
              <a:rPr lang="en-GB" dirty="0"/>
              <a:t>Reduced health inequalities</a:t>
            </a:r>
          </a:p>
          <a:p>
            <a:r>
              <a:rPr lang="en-GB" dirty="0"/>
              <a:t>Increased longevity</a:t>
            </a:r>
          </a:p>
          <a:p>
            <a:r>
              <a:rPr lang="en-GB" dirty="0"/>
              <a:t>Reduced stress</a:t>
            </a:r>
          </a:p>
          <a:p>
            <a:r>
              <a:rPr lang="en-GB" dirty="0"/>
              <a:t>Community cohesion</a:t>
            </a:r>
          </a:p>
          <a:p>
            <a:r>
              <a:rPr lang="en-GB" dirty="0"/>
              <a:t>Reduced violence/aggression (25%)</a:t>
            </a:r>
          </a:p>
          <a:p>
            <a:r>
              <a:rPr lang="en-GB" dirty="0"/>
              <a:t>Reduced crime (8%)</a:t>
            </a:r>
          </a:p>
          <a:p>
            <a:r>
              <a:rPr lang="en-GB" dirty="0"/>
              <a:t>Increased self discipline among youth (20%)</a:t>
            </a:r>
          </a:p>
        </p:txBody>
      </p:sp>
      <p:sp>
        <p:nvSpPr>
          <p:cNvPr id="5" name="Text Placeholder 4"/>
          <p:cNvSpPr>
            <a:spLocks noGrp="1"/>
          </p:cNvSpPr>
          <p:nvPr>
            <p:ph type="body" sz="quarter" idx="3"/>
          </p:nvPr>
        </p:nvSpPr>
        <p:spPr/>
        <p:txBody>
          <a:bodyPr/>
          <a:lstStyle/>
          <a:p>
            <a:r>
              <a:rPr lang="en-GB" dirty="0"/>
              <a:t>Most Suitable Patterns</a:t>
            </a:r>
          </a:p>
        </p:txBody>
      </p:sp>
      <p:sp>
        <p:nvSpPr>
          <p:cNvPr id="6" name="Content Placeholder 5"/>
          <p:cNvSpPr>
            <a:spLocks noGrp="1"/>
          </p:cNvSpPr>
          <p:nvPr>
            <p:ph sz="quarter" idx="4"/>
          </p:nvPr>
        </p:nvSpPr>
        <p:spPr/>
        <p:txBody>
          <a:bodyPr>
            <a:normAutofit/>
          </a:bodyPr>
          <a:lstStyle/>
          <a:p>
            <a:r>
              <a:rPr lang="en-GB" dirty="0"/>
              <a:t>Visual Connection to Nature</a:t>
            </a:r>
          </a:p>
          <a:p>
            <a:r>
              <a:rPr lang="en-GB" dirty="0"/>
              <a:t>Connection with Natural Systems</a:t>
            </a:r>
          </a:p>
          <a:p>
            <a:r>
              <a:rPr lang="en-GB" dirty="0"/>
              <a:t>Refuge</a:t>
            </a:r>
          </a:p>
        </p:txBody>
      </p:sp>
      <p:pic>
        <p:nvPicPr>
          <p:cNvPr id="8" name="Picture 7" descr="GPGB_Slides-02.png"/>
          <p:cNvPicPr>
            <a:picLocks noChangeAspect="1"/>
          </p:cNvPicPr>
          <p:nvPr/>
        </p:nvPicPr>
        <p:blipFill>
          <a:blip r:embed="rId3" cstate="print"/>
          <a:srcRect t="2667" b="19999"/>
          <a:stretch>
            <a:fillRect/>
          </a:stretch>
        </p:blipFill>
        <p:spPr>
          <a:xfrm>
            <a:off x="-36512" y="-123896"/>
            <a:ext cx="9235885" cy="5356879"/>
          </a:xfrm>
          <a:prstGeom prst="rect">
            <a:avLst/>
          </a:prstGeom>
        </p:spPr>
      </p:pic>
    </p:spTree>
    <p:extLst>
      <p:ext uri="{BB962C8B-B14F-4D97-AF65-F5344CB8AC3E}">
        <p14:creationId xmlns:p14="http://schemas.microsoft.com/office/powerpoint/2010/main" val="1160739284"/>
      </p:ext>
    </p:extLst>
  </p:cSld>
  <p:clrMapOvr>
    <a:masterClrMapping/>
  </p:clrMapOvr>
  <p:transition advClick="0" advTm="8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Stock_000018227913_Large.jpg"/>
          <p:cNvPicPr>
            <a:picLocks noGrp="1" noChangeAspect="1"/>
          </p:cNvPicPr>
          <p:nvPr>
            <p:ph idx="1"/>
          </p:nvPr>
        </p:nvPicPr>
        <p:blipFill>
          <a:blip r:embed="rId3" cstate="print"/>
          <a:srcRect r="8481"/>
          <a:stretch>
            <a:fillRect/>
          </a:stretch>
        </p:blipFill>
        <p:spPr>
          <a:xfrm>
            <a:off x="-324544" y="-164603"/>
            <a:ext cx="9637656" cy="7200900"/>
          </a:xfrm>
        </p:spPr>
      </p:pic>
      <p:sp>
        <p:nvSpPr>
          <p:cNvPr id="2" name="Title 1"/>
          <p:cNvSpPr>
            <a:spLocks noGrp="1"/>
          </p:cNvSpPr>
          <p:nvPr>
            <p:ph type="title"/>
          </p:nvPr>
        </p:nvSpPr>
        <p:spPr>
          <a:xfrm>
            <a:off x="107504" y="267494"/>
            <a:ext cx="4104456" cy="2016225"/>
          </a:xfrm>
          <a:solidFill>
            <a:schemeClr val="tx1">
              <a:lumMod val="75000"/>
              <a:lumOff val="25000"/>
              <a:alpha val="75000"/>
            </a:schemeClr>
          </a:solidFill>
        </p:spPr>
        <p:txBody>
          <a:bodyPr vert="horz" lIns="137160" tIns="137160" rIns="137160" bIns="137160" rtlCol="0" anchor="b">
            <a:normAutofit fontScale="90000"/>
          </a:bodyPr>
          <a:lstStyle/>
          <a:p>
            <a:r>
              <a:rPr lang="en-GB" dirty="0">
                <a:solidFill>
                  <a:schemeClr val="bg1"/>
                </a:solidFill>
              </a:rPr>
              <a:t>Let’s Move Forward with </a:t>
            </a:r>
            <a:br>
              <a:rPr lang="en-GB" dirty="0">
                <a:solidFill>
                  <a:schemeClr val="bg1"/>
                </a:solidFill>
              </a:rPr>
            </a:br>
            <a:r>
              <a:rPr lang="en-GB" dirty="0">
                <a:solidFill>
                  <a:schemeClr val="bg1"/>
                </a:solidFill>
              </a:rPr>
              <a:t>Biophilic Design</a:t>
            </a:r>
          </a:p>
        </p:txBody>
      </p:sp>
    </p:spTree>
    <p:extLst>
      <p:ext uri="{BB962C8B-B14F-4D97-AF65-F5344CB8AC3E}">
        <p14:creationId xmlns:p14="http://schemas.microsoft.com/office/powerpoint/2010/main" val="109567940"/>
      </p:ext>
    </p:extLst>
  </p:cSld>
  <p:clrMapOvr>
    <a:masterClrMapping/>
  </p:clrMapOvr>
  <p:transition advClick="0" advTm="8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LW Slide 37 .jpeg"/>
          <p:cNvPicPr>
            <a:picLocks noGrp="1" noChangeAspect="1"/>
          </p:cNvPicPr>
          <p:nvPr>
            <p:ph idx="1"/>
          </p:nvPr>
        </p:nvPicPr>
        <p:blipFill>
          <a:blip r:embed="rId3" cstate="print"/>
          <a:srcRect l="8578" t="9160" r="4332" b="22901"/>
          <a:stretch>
            <a:fillRect/>
          </a:stretch>
        </p:blipFill>
        <p:spPr>
          <a:xfrm>
            <a:off x="-155960" y="-30806"/>
            <a:ext cx="9336472" cy="5262573"/>
          </a:xfrm>
        </p:spPr>
      </p:pic>
      <p:sp>
        <p:nvSpPr>
          <p:cNvPr id="112642" name="AutoShape 2"/>
          <p:cNvSpPr>
            <a:spLocks/>
          </p:cNvSpPr>
          <p:nvPr/>
        </p:nvSpPr>
        <p:spPr bwMode="auto">
          <a:xfrm>
            <a:off x="7258050" y="4775598"/>
            <a:ext cx="742950" cy="1869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r" defTabSz="685800"/>
            <a:endParaRPr lang="en-US" sz="1350" dirty="0"/>
          </a:p>
        </p:txBody>
      </p:sp>
      <p:pic>
        <p:nvPicPr>
          <p:cNvPr id="4" name="Picture 2" descr="GPGBLogo_2014"/>
          <p:cNvPicPr>
            <a:picLocks noChangeAspect="1"/>
          </p:cNvPicPr>
          <p:nvPr/>
        </p:nvPicPr>
        <p:blipFill>
          <a:blip r:embed="rId4" cstate="print"/>
          <a:srcRect/>
          <a:stretch>
            <a:fillRect/>
          </a:stretch>
        </p:blipFill>
        <p:spPr bwMode="auto">
          <a:xfrm>
            <a:off x="5976157" y="4137924"/>
            <a:ext cx="1566174" cy="842490"/>
          </a:xfrm>
          <a:prstGeom prst="rect">
            <a:avLst/>
          </a:prstGeom>
          <a:noFill/>
          <a:ln w="25400">
            <a:solidFill>
              <a:srgbClr val="535353"/>
            </a:solidFill>
            <a:miter lim="0"/>
            <a:headEnd/>
            <a:tailEnd/>
          </a:ln>
          <a:effectLst>
            <a:outerShdw sx="1000" sy="1000" algn="ctr" rotWithShape="0">
              <a:srgbClr val="808080"/>
            </a:outerShdw>
          </a:effectLst>
          <a:scene3d>
            <a:camera prst="orthographicFront"/>
            <a:lightRig rig="threePt" dir="t"/>
          </a:scene3d>
          <a:sp3d>
            <a:bevelT/>
          </a:sp3d>
        </p:spPr>
      </p:pic>
      <p:sp>
        <p:nvSpPr>
          <p:cNvPr id="7" name="Content Placeholder 2"/>
          <p:cNvSpPr txBox="1">
            <a:spLocks/>
          </p:cNvSpPr>
          <p:nvPr/>
        </p:nvSpPr>
        <p:spPr>
          <a:xfrm>
            <a:off x="1259632" y="555526"/>
            <a:ext cx="6696744" cy="2448272"/>
          </a:xfrm>
          <a:prstGeom prst="rect">
            <a:avLst/>
          </a:prstGeom>
          <a:solidFill>
            <a:schemeClr val="tx1">
              <a:lumMod val="75000"/>
              <a:lumOff val="25000"/>
              <a:alpha val="75000"/>
            </a:schemeClr>
          </a:solidFill>
        </p:spPr>
        <p:txBody>
          <a:bodyPr vert="horz" lIns="137160" tIns="137160" rIns="137160" bIns="137160" rtlCol="0">
            <a:normAutofit/>
          </a:bodyPr>
          <a:lstStyle/>
          <a:p>
            <a:pPr marL="68580" indent="-68580" algn="ctr" defTabSz="685800">
              <a:lnSpc>
                <a:spcPct val="90000"/>
              </a:lnSpc>
              <a:spcBef>
                <a:spcPts val="900"/>
              </a:spcBef>
              <a:spcAft>
                <a:spcPts val="150"/>
              </a:spcAft>
              <a:buClr>
                <a:schemeClr val="accent1"/>
              </a:buClr>
              <a:buSzPct val="100000"/>
              <a:buFont typeface="Calibri" panose="020F0502020204030204" pitchFamily="34" charset="0"/>
              <a:buChar char=" "/>
              <a:defRPr/>
            </a:pPr>
            <a:r>
              <a:rPr lang="en-GB" sz="1650" dirty="0">
                <a:solidFill>
                  <a:schemeClr val="bg1"/>
                </a:solidFill>
              </a:rPr>
              <a:t>Thank you for inviting me to share this information with you! </a:t>
            </a:r>
          </a:p>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r>
              <a:rPr lang="en-GB" sz="1650" dirty="0">
                <a:solidFill>
                  <a:schemeClr val="bg1"/>
                </a:solidFill>
              </a:rPr>
              <a:t>Receiving continuing education credit for today’s program? </a:t>
            </a:r>
          </a:p>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r>
              <a:rPr lang="en-GB" sz="1650" dirty="0">
                <a:solidFill>
                  <a:schemeClr val="bg1"/>
                </a:solidFill>
              </a:rPr>
              <a:t>Be sure you have signed the registration roster and completed your program evaluation.  </a:t>
            </a:r>
          </a:p>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r>
              <a:rPr lang="en-GB" sz="1650" dirty="0">
                <a:solidFill>
                  <a:schemeClr val="bg1"/>
                </a:solidFill>
              </a:rPr>
              <a:t>Upon receipt of your program evaluation, you will receive a certificate of course completion. </a:t>
            </a:r>
          </a:p>
          <a:p>
            <a:pPr marL="68580" indent="-68580" algn="ctr" defTabSz="685800">
              <a:lnSpc>
                <a:spcPct val="90000"/>
              </a:lnSpc>
              <a:spcBef>
                <a:spcPts val="900"/>
              </a:spcBef>
              <a:spcAft>
                <a:spcPts val="150"/>
              </a:spcAft>
              <a:buClr>
                <a:schemeClr val="accent1"/>
              </a:buClr>
              <a:buSzPct val="100000"/>
              <a:buFont typeface="Calibri" panose="020F0502020204030204" pitchFamily="34" charset="0"/>
              <a:buChar char=" "/>
              <a:defRPr/>
            </a:pPr>
            <a:r>
              <a:rPr lang="en-GB" sz="1650" dirty="0">
                <a:solidFill>
                  <a:schemeClr val="bg1"/>
                </a:solidFill>
              </a:rPr>
              <a:t>Other resources are available on www.gpgb.org</a:t>
            </a:r>
            <a:r>
              <a:rPr lang="en-GB" sz="1500" dirty="0">
                <a:solidFill>
                  <a:schemeClr val="bg1"/>
                </a:solidFill>
              </a:rPr>
              <a:t>.</a:t>
            </a:r>
            <a:endParaRPr lang="en-GB" sz="1350" dirty="0">
              <a:solidFill>
                <a:schemeClr val="bg1"/>
              </a:solidFill>
            </a:endParaRPr>
          </a:p>
        </p:txBody>
      </p:sp>
      <p:sp>
        <p:nvSpPr>
          <p:cNvPr id="6" name="TextBox 5"/>
          <p:cNvSpPr txBox="1"/>
          <p:nvPr/>
        </p:nvSpPr>
        <p:spPr>
          <a:xfrm>
            <a:off x="395536" y="4728002"/>
            <a:ext cx="2484276" cy="415498"/>
          </a:xfrm>
          <a:prstGeom prst="rect">
            <a:avLst/>
          </a:prstGeom>
          <a:solidFill>
            <a:schemeClr val="bg1">
              <a:alpha val="35000"/>
            </a:schemeClr>
          </a:solidFill>
        </p:spPr>
        <p:txBody>
          <a:bodyPr wrap="square" tIns="68580" bIns="68580" rtlCol="0">
            <a:spAutoFit/>
          </a:bodyPr>
          <a:lstStyle/>
          <a:p>
            <a:pPr marL="0" lvl="1"/>
            <a:r>
              <a:rPr lang="en-GB" sz="900" dirty="0">
                <a:solidFill>
                  <a:schemeClr val="bg1"/>
                </a:solidFill>
              </a:rPr>
              <a:t>Photo:  Jim Mumford, Good Earth Plant Co. &amp; </a:t>
            </a:r>
            <a:r>
              <a:rPr lang="en-GB" sz="900" dirty="0" err="1">
                <a:solidFill>
                  <a:schemeClr val="bg1"/>
                </a:solidFill>
              </a:rPr>
              <a:t>GreenScaped</a:t>
            </a:r>
            <a:r>
              <a:rPr lang="en-GB" sz="900" dirty="0">
                <a:solidFill>
                  <a:schemeClr val="bg1"/>
                </a:solidFill>
              </a:rPr>
              <a:t> Buildings, San Diego.</a:t>
            </a:r>
            <a:endParaRPr lang="en-US" sz="1350" dirty="0">
              <a:solidFill>
                <a:schemeClr val="bg1"/>
              </a:solidFill>
            </a:endParaRPr>
          </a:p>
        </p:txBody>
      </p:sp>
    </p:spTree>
    <p:extLst>
      <p:ext uri="{BB962C8B-B14F-4D97-AF65-F5344CB8AC3E}">
        <p14:creationId xmlns:p14="http://schemas.microsoft.com/office/powerpoint/2010/main" val="67933146"/>
      </p:ext>
    </p:extLst>
  </p:cSld>
  <p:clrMapOvr>
    <a:masterClrMapping/>
  </p:clrMapOvr>
  <p:transition advClick="0" advTm="8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anterra_033.JPG"/>
          <p:cNvPicPr>
            <a:picLocks noChangeAspect="1"/>
          </p:cNvPicPr>
          <p:nvPr/>
        </p:nvPicPr>
        <p:blipFill>
          <a:blip r:embed="rId3" cstate="print"/>
          <a:srcRect l="1032" t="575" r="12012" b="1420"/>
          <a:stretch>
            <a:fillRect/>
          </a:stretch>
        </p:blipFill>
        <p:spPr>
          <a:xfrm>
            <a:off x="-24056" y="-380578"/>
            <a:ext cx="9302971" cy="6977321"/>
          </a:xfrm>
          <a:prstGeom prst="rect">
            <a:avLst/>
          </a:prstGeom>
        </p:spPr>
      </p:pic>
      <p:sp>
        <p:nvSpPr>
          <p:cNvPr id="2" name="Title 1"/>
          <p:cNvSpPr>
            <a:spLocks noGrp="1"/>
          </p:cNvSpPr>
          <p:nvPr>
            <p:ph type="ctrTitle"/>
          </p:nvPr>
        </p:nvSpPr>
        <p:spPr>
          <a:xfrm>
            <a:off x="611560" y="843558"/>
            <a:ext cx="7488832" cy="694442"/>
          </a:xfrm>
          <a:solidFill>
            <a:schemeClr val="tx1">
              <a:lumMod val="75000"/>
              <a:lumOff val="25000"/>
              <a:alpha val="75000"/>
            </a:schemeClr>
          </a:solidFill>
        </p:spPr>
        <p:txBody>
          <a:bodyPr vert="horz" lIns="137160" tIns="137160" rIns="137160" bIns="137160" rtlCol="0" anchor="b">
            <a:normAutofit fontScale="90000"/>
          </a:bodyPr>
          <a:lstStyle/>
          <a:p>
            <a:r>
              <a:rPr lang="en-US" sz="3300" dirty="0">
                <a:solidFill>
                  <a:schemeClr val="bg1"/>
                </a:solidFill>
              </a:rPr>
              <a:t>Looking for more Continuing Education?</a:t>
            </a:r>
          </a:p>
        </p:txBody>
      </p:sp>
      <p:sp>
        <p:nvSpPr>
          <p:cNvPr id="6" name="TextBox 5"/>
          <p:cNvSpPr txBox="1"/>
          <p:nvPr/>
        </p:nvSpPr>
        <p:spPr>
          <a:xfrm>
            <a:off x="683568" y="1696035"/>
            <a:ext cx="6192688" cy="3046988"/>
          </a:xfrm>
          <a:prstGeom prst="rect">
            <a:avLst/>
          </a:prstGeom>
          <a:solidFill>
            <a:schemeClr val="tx1">
              <a:lumMod val="75000"/>
              <a:lumOff val="25000"/>
              <a:alpha val="75000"/>
            </a:schemeClr>
          </a:solidFill>
        </p:spPr>
        <p:txBody>
          <a:bodyPr wrap="square" lIns="137160" tIns="137160" rIns="205740" bIns="137160" rtlCol="0">
            <a:spAutoFit/>
          </a:bodyPr>
          <a:lstStyle/>
          <a:p>
            <a:pPr>
              <a:buFont typeface="Arial" pitchFamily="34" charset="0"/>
              <a:buChar char="•"/>
            </a:pPr>
            <a:r>
              <a:rPr lang="en-US" dirty="0">
                <a:solidFill>
                  <a:schemeClr val="bg1"/>
                </a:solidFill>
              </a:rPr>
              <a:t> Authentically Green Interiors – Optimizing Nature’s Design</a:t>
            </a:r>
          </a:p>
          <a:p>
            <a:pPr>
              <a:buFont typeface="Arial" pitchFamily="34" charset="0"/>
              <a:buChar char="•"/>
            </a:pPr>
            <a:r>
              <a:rPr lang="en-US" dirty="0">
                <a:solidFill>
                  <a:schemeClr val="bg1"/>
                </a:solidFill>
              </a:rPr>
              <a:t> Living Walls – An Introduction</a:t>
            </a:r>
          </a:p>
          <a:p>
            <a:pPr>
              <a:buFont typeface="Arial" pitchFamily="34" charset="0"/>
              <a:buChar char="•"/>
            </a:pPr>
            <a:r>
              <a:rPr lang="en-US" dirty="0">
                <a:solidFill>
                  <a:schemeClr val="bg1"/>
                </a:solidFill>
              </a:rPr>
              <a:t> Living Walls – Case Studies</a:t>
            </a:r>
          </a:p>
          <a:p>
            <a:pPr>
              <a:buFont typeface="Arial" pitchFamily="34" charset="0"/>
              <a:buChar char="•"/>
            </a:pPr>
            <a:r>
              <a:rPr lang="en-US" dirty="0">
                <a:solidFill>
                  <a:schemeClr val="bg1"/>
                </a:solidFill>
              </a:rPr>
              <a:t> Green Roofs</a:t>
            </a:r>
          </a:p>
          <a:p>
            <a:pPr>
              <a:buFont typeface="Arial" pitchFamily="34" charset="0"/>
              <a:buChar char="•"/>
            </a:pPr>
            <a:r>
              <a:rPr lang="en-US" dirty="0">
                <a:solidFill>
                  <a:schemeClr val="bg1"/>
                </a:solidFill>
              </a:rPr>
              <a:t> The Economics of </a:t>
            </a:r>
            <a:r>
              <a:rPr lang="en-US" dirty="0" err="1">
                <a:solidFill>
                  <a:schemeClr val="bg1"/>
                </a:solidFill>
              </a:rPr>
              <a:t>Biophilic</a:t>
            </a:r>
            <a:r>
              <a:rPr lang="en-US" dirty="0">
                <a:solidFill>
                  <a:schemeClr val="bg1"/>
                </a:solidFill>
              </a:rPr>
              <a:t> Design </a:t>
            </a:r>
          </a:p>
          <a:p>
            <a:pPr>
              <a:buFont typeface="Arial" pitchFamily="34" charset="0"/>
              <a:buChar char="•"/>
            </a:pPr>
            <a:r>
              <a:rPr lang="en-US" dirty="0">
                <a:solidFill>
                  <a:schemeClr val="bg1"/>
                </a:solidFill>
              </a:rPr>
              <a:t> Moss Walls – A </a:t>
            </a:r>
            <a:r>
              <a:rPr lang="en-US" dirty="0" err="1">
                <a:solidFill>
                  <a:schemeClr val="bg1"/>
                </a:solidFill>
              </a:rPr>
              <a:t>Biophilic</a:t>
            </a:r>
            <a:r>
              <a:rPr lang="en-US" dirty="0">
                <a:solidFill>
                  <a:schemeClr val="bg1"/>
                </a:solidFill>
              </a:rPr>
              <a:t> Design Solutions</a:t>
            </a:r>
          </a:p>
          <a:p>
            <a:pPr>
              <a:buFont typeface="Arial" pitchFamily="34" charset="0"/>
              <a:buChar char="•"/>
            </a:pPr>
            <a:r>
              <a:rPr lang="en-US" dirty="0">
                <a:solidFill>
                  <a:schemeClr val="bg1"/>
                </a:solidFill>
              </a:rPr>
              <a:t> </a:t>
            </a:r>
            <a:r>
              <a:rPr lang="en-US" dirty="0" err="1">
                <a:solidFill>
                  <a:schemeClr val="bg1"/>
                </a:solidFill>
              </a:rPr>
              <a:t>Biophilic</a:t>
            </a:r>
            <a:r>
              <a:rPr lang="en-US" dirty="0">
                <a:solidFill>
                  <a:schemeClr val="bg1"/>
                </a:solidFill>
              </a:rPr>
              <a:t> Design in </a:t>
            </a:r>
            <a:r>
              <a:rPr lang="en-US" dirty="0" err="1">
                <a:solidFill>
                  <a:schemeClr val="bg1"/>
                </a:solidFill>
              </a:rPr>
              <a:t>Fitwel</a:t>
            </a:r>
            <a:r>
              <a:rPr lang="en-US" dirty="0">
                <a:solidFill>
                  <a:schemeClr val="bg1"/>
                </a:solidFill>
              </a:rPr>
              <a:t>, the WELL Building Standard, and </a:t>
            </a:r>
          </a:p>
          <a:p>
            <a:r>
              <a:rPr lang="en-US" dirty="0">
                <a:solidFill>
                  <a:schemeClr val="bg1"/>
                </a:solidFill>
              </a:rPr>
              <a:t>   the Living Building Challenge</a:t>
            </a:r>
          </a:p>
          <a:p>
            <a:endParaRPr lang="en-US" dirty="0">
              <a:solidFill>
                <a:schemeClr val="bg1"/>
              </a:solidFill>
            </a:endParaRPr>
          </a:p>
          <a:p>
            <a:r>
              <a:rPr lang="en-US" dirty="0">
                <a:solidFill>
                  <a:schemeClr val="bg1"/>
                </a:solidFill>
              </a:rPr>
              <a:t>Learn more or donate at gpgb.org.</a:t>
            </a:r>
            <a:endParaRPr lang="en-US" sz="1350" dirty="0"/>
          </a:p>
        </p:txBody>
      </p:sp>
      <p:pic>
        <p:nvPicPr>
          <p:cNvPr id="7" name="Picture 2" descr="GPGBLogo_2014"/>
          <p:cNvPicPr>
            <a:picLocks noChangeAspect="1"/>
          </p:cNvPicPr>
          <p:nvPr/>
        </p:nvPicPr>
        <p:blipFill>
          <a:blip r:embed="rId4" cstate="print"/>
          <a:srcRect/>
          <a:stretch>
            <a:fillRect/>
          </a:stretch>
        </p:blipFill>
        <p:spPr bwMode="auto">
          <a:xfrm>
            <a:off x="7092280" y="4126615"/>
            <a:ext cx="1566174" cy="842490"/>
          </a:xfrm>
          <a:prstGeom prst="rect">
            <a:avLst/>
          </a:prstGeom>
          <a:noFill/>
          <a:ln w="25400">
            <a:solidFill>
              <a:srgbClr val="535353"/>
            </a:solidFill>
            <a:miter lim="0"/>
            <a:headEnd/>
            <a:tailEnd/>
          </a:ln>
          <a:effectLst>
            <a:outerShdw sx="1000" sy="1000" algn="ctr" rotWithShape="0">
              <a:srgbClr val="808080"/>
            </a:outerShdw>
          </a:effectLst>
          <a:scene3d>
            <a:camera prst="orthographicFront"/>
            <a:lightRig rig="threePt" dir="t"/>
          </a:scene3d>
          <a:sp3d>
            <a:bevelT/>
          </a:sp3d>
        </p:spPr>
      </p:pic>
      <p:sp>
        <p:nvSpPr>
          <p:cNvPr id="9" name="TextBox 8"/>
          <p:cNvSpPr txBox="1"/>
          <p:nvPr/>
        </p:nvSpPr>
        <p:spPr>
          <a:xfrm>
            <a:off x="827584" y="4866501"/>
            <a:ext cx="4869160" cy="276999"/>
          </a:xfrm>
          <a:prstGeom prst="rect">
            <a:avLst/>
          </a:prstGeom>
          <a:solidFill>
            <a:schemeClr val="bg1">
              <a:alpha val="35000"/>
            </a:schemeClr>
          </a:solidFill>
        </p:spPr>
        <p:txBody>
          <a:bodyPr wrap="square" tIns="68580" bIns="68580" rtlCol="0">
            <a:spAutoFit/>
          </a:bodyPr>
          <a:lstStyle/>
          <a:p>
            <a:pPr marL="0" lvl="1"/>
            <a:r>
              <a:rPr lang="en-GB" sz="900" dirty="0"/>
              <a:t>Photo:  McRae Anderson, </a:t>
            </a:r>
            <a:r>
              <a:rPr lang="en-GB" sz="900" dirty="0" err="1"/>
              <a:t>McCaren</a:t>
            </a:r>
            <a:r>
              <a:rPr lang="en-GB" sz="900" dirty="0"/>
              <a:t> Designs, St. Paul, MN. Location: </a:t>
            </a:r>
            <a:r>
              <a:rPr lang="en-GB" sz="900" dirty="0" err="1"/>
              <a:t>Planterra</a:t>
            </a:r>
            <a:r>
              <a:rPr lang="en-GB" sz="900" dirty="0"/>
              <a:t>,  West Bloomfield, MI</a:t>
            </a:r>
            <a:endParaRPr lang="en-US" sz="1350" dirty="0"/>
          </a:p>
        </p:txBody>
      </p:sp>
    </p:spTree>
    <p:extLst>
      <p:ext uri="{BB962C8B-B14F-4D97-AF65-F5344CB8AC3E}">
        <p14:creationId xmlns:p14="http://schemas.microsoft.com/office/powerpoint/2010/main" val="2906904650"/>
      </p:ext>
    </p:extLst>
  </p:cSld>
  <p:clrMapOvr>
    <a:masterClrMapping/>
  </p:clrMapOvr>
  <p:transition advClick="0" advTm="8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waii dec07 008.jpg"/>
          <p:cNvPicPr>
            <a:picLocks noChangeAspect="1"/>
          </p:cNvPicPr>
          <p:nvPr/>
        </p:nvPicPr>
        <p:blipFill>
          <a:blip r:embed="rId3" cstate="print"/>
          <a:stretch>
            <a:fillRect/>
          </a:stretch>
        </p:blipFill>
        <p:spPr>
          <a:xfrm>
            <a:off x="-13008" y="-236562"/>
            <a:ext cx="9547583" cy="6393401"/>
          </a:xfrm>
          <a:prstGeom prst="rect">
            <a:avLst/>
          </a:prstGeom>
        </p:spPr>
      </p:pic>
      <p:sp>
        <p:nvSpPr>
          <p:cNvPr id="2" name="Title 1"/>
          <p:cNvSpPr>
            <a:spLocks noGrp="1"/>
          </p:cNvSpPr>
          <p:nvPr>
            <p:ph type="ctrTitle"/>
          </p:nvPr>
        </p:nvSpPr>
        <p:spPr>
          <a:xfrm>
            <a:off x="1331640" y="411510"/>
            <a:ext cx="5927880" cy="1080120"/>
          </a:xfrm>
          <a:solidFill>
            <a:schemeClr val="tx1">
              <a:lumMod val="75000"/>
              <a:lumOff val="25000"/>
              <a:alpha val="75000"/>
            </a:schemeClr>
          </a:solidFill>
        </p:spPr>
        <p:txBody>
          <a:bodyPr vert="horz" lIns="137160" tIns="68580" rIns="0" bIns="0" rtlCol="0" anchor="b">
            <a:normAutofit/>
          </a:bodyPr>
          <a:lstStyle/>
          <a:p>
            <a:r>
              <a:rPr lang="en-GB" sz="3300" dirty="0">
                <a:solidFill>
                  <a:schemeClr val="bg1"/>
                </a:solidFill>
              </a:rPr>
              <a:t>Expanding our marketing conversations </a:t>
            </a:r>
          </a:p>
        </p:txBody>
      </p:sp>
      <p:sp>
        <p:nvSpPr>
          <p:cNvPr id="5" name="Subtitle 4"/>
          <p:cNvSpPr>
            <a:spLocks noGrp="1"/>
          </p:cNvSpPr>
          <p:nvPr>
            <p:ph type="subTitle" idx="1"/>
          </p:nvPr>
        </p:nvSpPr>
        <p:spPr>
          <a:xfrm>
            <a:off x="2339752" y="2204054"/>
            <a:ext cx="5927880" cy="1512168"/>
          </a:xfrm>
          <a:solidFill>
            <a:schemeClr val="tx1">
              <a:lumMod val="75000"/>
              <a:lumOff val="25000"/>
              <a:alpha val="75000"/>
            </a:schemeClr>
          </a:solidFill>
        </p:spPr>
        <p:txBody>
          <a:bodyPr vert="horz" lIns="137160" tIns="68580" rIns="0" bIns="0" rtlCol="0">
            <a:normAutofit/>
          </a:bodyPr>
          <a:lstStyle/>
          <a:p>
            <a:r>
              <a:rPr lang="en-GB" b="1" dirty="0">
                <a:solidFill>
                  <a:schemeClr val="bg1"/>
                </a:solidFill>
                <a:latin typeface="+mn-lt"/>
              </a:rPr>
              <a:t>Wellness matters!</a:t>
            </a:r>
          </a:p>
          <a:p>
            <a:r>
              <a:rPr lang="en-GB" b="1" dirty="0">
                <a:solidFill>
                  <a:schemeClr val="bg1"/>
                </a:solidFill>
                <a:latin typeface="+mn-lt"/>
              </a:rPr>
              <a:t>Let’s put more plants into </a:t>
            </a:r>
          </a:p>
          <a:p>
            <a:r>
              <a:rPr lang="en-GB" b="1" dirty="0">
                <a:solidFill>
                  <a:schemeClr val="bg1"/>
                </a:solidFill>
                <a:latin typeface="+mn-lt"/>
              </a:rPr>
              <a:t>human spaces</a:t>
            </a:r>
          </a:p>
          <a:p>
            <a:endParaRPr lang="en-GB" b="1" dirty="0">
              <a:solidFill>
                <a:schemeClr val="bg1"/>
              </a:solidFill>
              <a:latin typeface="+mn-lt"/>
            </a:endParaRPr>
          </a:p>
          <a:p>
            <a:endParaRPr lang="en-GB" b="1" dirty="0">
              <a:solidFill>
                <a:schemeClr val="bg1"/>
              </a:solidFill>
              <a:latin typeface="+mn-lt"/>
            </a:endParaRPr>
          </a:p>
        </p:txBody>
      </p:sp>
    </p:spTree>
    <p:extLst>
      <p:ext uri="{BB962C8B-B14F-4D97-AF65-F5344CB8AC3E}">
        <p14:creationId xmlns:p14="http://schemas.microsoft.com/office/powerpoint/2010/main" val="3613498969"/>
      </p:ext>
    </p:extLst>
  </p:cSld>
  <p:clrMapOvr>
    <a:masterClrMapping/>
  </p:clrMapOvr>
  <p:transition advClick="0" advTm="8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awaii dec07 008.jpg"/>
          <p:cNvPicPr>
            <a:picLocks noChangeAspect="1"/>
          </p:cNvPicPr>
          <p:nvPr/>
        </p:nvPicPr>
        <p:blipFill>
          <a:blip r:embed="rId3" cstate="print"/>
          <a:srcRect b="15961"/>
          <a:stretch>
            <a:fillRect/>
          </a:stretch>
        </p:blipFill>
        <p:spPr>
          <a:xfrm>
            <a:off x="0" y="-56003"/>
            <a:ext cx="9239596" cy="5199503"/>
          </a:xfrm>
          <a:prstGeom prst="rect">
            <a:avLst/>
          </a:prstGeom>
        </p:spPr>
      </p:pic>
      <p:sp>
        <p:nvSpPr>
          <p:cNvPr id="5" name="Title 1"/>
          <p:cNvSpPr txBox="1">
            <a:spLocks/>
          </p:cNvSpPr>
          <p:nvPr/>
        </p:nvSpPr>
        <p:spPr>
          <a:xfrm>
            <a:off x="827584" y="2283718"/>
            <a:ext cx="6552728" cy="2376264"/>
          </a:xfrm>
          <a:prstGeom prst="rect">
            <a:avLst/>
          </a:prstGeom>
          <a:solidFill>
            <a:schemeClr val="tx1">
              <a:lumMod val="75000"/>
              <a:lumOff val="25000"/>
              <a:alpha val="75000"/>
            </a:schemeClr>
          </a:solidFill>
        </p:spPr>
        <p:txBody>
          <a:bodyPr vert="horz" lIns="182880" tIns="91440" rIns="0" bIns="182880" rtlCol="0" anchor="b">
            <a:normAutofit fontScale="8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pPr>
            <a:r>
              <a:rPr lang="en-US" sz="4400" dirty="0">
                <a:solidFill>
                  <a:schemeClr val="bg1"/>
                </a:solidFill>
              </a:rPr>
              <a:t>To connect with a specialist visit: </a:t>
            </a:r>
          </a:p>
          <a:p>
            <a:pPr>
              <a:lnSpc>
                <a:spcPct val="150000"/>
              </a:lnSpc>
            </a:pPr>
            <a:r>
              <a:rPr lang="en-US" sz="4000" dirty="0">
                <a:solidFill>
                  <a:schemeClr val="bg1"/>
                </a:solidFill>
              </a:rPr>
              <a:t>https://greenplantsforgreenbuildings.org/supporters</a:t>
            </a:r>
            <a:r>
              <a:rPr lang="en-US" sz="4400" dirty="0">
                <a:solidFill>
                  <a:schemeClr val="bg1"/>
                </a:solidFill>
              </a:rPr>
              <a:t>	</a:t>
            </a:r>
            <a:endParaRPr lang="en-GB" sz="4400" dirty="0">
              <a:solidFill>
                <a:schemeClr val="bg1"/>
              </a:solidFill>
            </a:endParaRPr>
          </a:p>
        </p:txBody>
      </p:sp>
      <p:sp>
        <p:nvSpPr>
          <p:cNvPr id="6" name="Title 1"/>
          <p:cNvSpPr txBox="1">
            <a:spLocks/>
          </p:cNvSpPr>
          <p:nvPr/>
        </p:nvSpPr>
        <p:spPr>
          <a:xfrm>
            <a:off x="827584" y="267494"/>
            <a:ext cx="5549240" cy="1320156"/>
          </a:xfrm>
          <a:prstGeom prst="rect">
            <a:avLst/>
          </a:prstGeom>
          <a:solidFill>
            <a:schemeClr val="tx1">
              <a:lumMod val="75000"/>
              <a:lumOff val="25000"/>
              <a:alpha val="75000"/>
            </a:schemeClr>
          </a:solidFill>
        </p:spPr>
        <p:txBody>
          <a:bodyPr vert="horz" lIns="182880" tIns="182880" rIns="182880" bIns="182880" rtlCol="0" anchor="b">
            <a:normAutofit fontScale="90000" lnSpcReduction="10000"/>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0" i="0" u="none" strike="noStrike" kern="1200" cap="none" spc="-50" normalizeH="0" baseline="0" noProof="0" dirty="0">
                <a:ln>
                  <a:noFill/>
                </a:ln>
                <a:solidFill>
                  <a:schemeClr val="bg1"/>
                </a:solidFill>
                <a:effectLst/>
                <a:uLnTx/>
                <a:uFillTx/>
                <a:latin typeface="+mj-lt"/>
                <a:ea typeface="+mj-ea"/>
                <a:cs typeface="+mj-cs"/>
              </a:rPr>
              <a:t>Looking for an interior landscape</a:t>
            </a:r>
            <a:r>
              <a:rPr kumimoji="0" lang="en-US" sz="4400" b="0" i="0" u="none" strike="noStrike" kern="1200" cap="none" spc="-50" normalizeH="0" noProof="0" dirty="0">
                <a:ln>
                  <a:noFill/>
                </a:ln>
                <a:solidFill>
                  <a:schemeClr val="bg1"/>
                </a:solidFill>
                <a:effectLst/>
                <a:uLnTx/>
                <a:uFillTx/>
                <a:latin typeface="+mj-lt"/>
                <a:ea typeface="+mj-ea"/>
                <a:cs typeface="+mj-cs"/>
              </a:rPr>
              <a:t> specialist</a:t>
            </a:r>
            <a:r>
              <a:rPr kumimoji="0" lang="en-US" sz="4400" b="0" i="0" u="none" strike="noStrike" kern="1200" cap="none" spc="-50" normalizeH="0" baseline="0" noProof="0" dirty="0">
                <a:ln>
                  <a:noFill/>
                </a:ln>
                <a:solidFill>
                  <a:schemeClr val="bg1"/>
                </a:solidFill>
                <a:effectLst/>
                <a:uLnTx/>
                <a:uFillTx/>
                <a:latin typeface="+mj-lt"/>
                <a:ea typeface="+mj-ea"/>
                <a:cs typeface="+mj-cs"/>
              </a:rPr>
              <a:t>?</a:t>
            </a:r>
          </a:p>
        </p:txBody>
      </p:sp>
    </p:spTree>
    <p:extLst>
      <p:ext uri="{BB962C8B-B14F-4D97-AF65-F5344CB8AC3E}">
        <p14:creationId xmlns:p14="http://schemas.microsoft.com/office/powerpoint/2010/main" val="2433174734"/>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awaii dec07 008.jpg"/>
          <p:cNvPicPr>
            <a:picLocks noChangeAspect="1"/>
          </p:cNvPicPr>
          <p:nvPr/>
        </p:nvPicPr>
        <p:blipFill>
          <a:blip r:embed="rId3" cstate="print"/>
          <a:srcRect b="15961"/>
          <a:stretch>
            <a:fillRect/>
          </a:stretch>
        </p:blipFill>
        <p:spPr>
          <a:xfrm>
            <a:off x="-36513" y="-20538"/>
            <a:ext cx="9239596" cy="5199503"/>
          </a:xfrm>
          <a:prstGeom prst="rect">
            <a:avLst/>
          </a:prstGeom>
        </p:spPr>
      </p:pic>
      <p:sp>
        <p:nvSpPr>
          <p:cNvPr id="5" name="Title 1"/>
          <p:cNvSpPr txBox="1">
            <a:spLocks/>
          </p:cNvSpPr>
          <p:nvPr/>
        </p:nvSpPr>
        <p:spPr>
          <a:xfrm>
            <a:off x="988640" y="267494"/>
            <a:ext cx="7543800" cy="4176464"/>
          </a:xfrm>
          <a:prstGeom prst="rect">
            <a:avLst/>
          </a:prstGeom>
          <a:solidFill>
            <a:schemeClr val="tx1">
              <a:lumMod val="75000"/>
              <a:lumOff val="25000"/>
              <a:alpha val="75000"/>
            </a:schemeClr>
          </a:solidFill>
        </p:spPr>
        <p:txBody>
          <a:bodyPr vert="horz" lIns="182880" tIns="91440" rIns="0" bIns="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dirty="0">
                <a:solidFill>
                  <a:schemeClr val="bg1"/>
                </a:solidFill>
              </a:rPr>
              <a:t>Add information about your company here.</a:t>
            </a:r>
          </a:p>
          <a:p>
            <a:r>
              <a:rPr lang="en-US" sz="4400" dirty="0">
                <a:solidFill>
                  <a:schemeClr val="bg1"/>
                </a:solidFill>
              </a:rPr>
              <a:t>	Project slides</a:t>
            </a:r>
          </a:p>
          <a:p>
            <a:r>
              <a:rPr lang="en-US" sz="4400" dirty="0">
                <a:solidFill>
                  <a:schemeClr val="bg1"/>
                </a:solidFill>
              </a:rPr>
              <a:t>	Scope of services</a:t>
            </a:r>
          </a:p>
          <a:p>
            <a:r>
              <a:rPr lang="en-US" sz="4400" dirty="0">
                <a:solidFill>
                  <a:schemeClr val="bg1"/>
                </a:solidFill>
              </a:rPr>
              <a:t>	Awards you have won</a:t>
            </a:r>
          </a:p>
          <a:p>
            <a:r>
              <a:rPr lang="en-US" sz="4400" dirty="0">
                <a:solidFill>
                  <a:schemeClr val="bg1"/>
                </a:solidFill>
              </a:rPr>
              <a:t>	Professional credentials</a:t>
            </a:r>
          </a:p>
          <a:p>
            <a:endParaRPr lang="en-GB" sz="4400" dirty="0">
              <a:solidFill>
                <a:schemeClr val="bg1"/>
              </a:solidFill>
            </a:endParaRPr>
          </a:p>
        </p:txBody>
      </p:sp>
    </p:spTree>
    <p:extLst>
      <p:ext uri="{BB962C8B-B14F-4D97-AF65-F5344CB8AC3E}">
        <p14:creationId xmlns:p14="http://schemas.microsoft.com/office/powerpoint/2010/main" val="2433174734"/>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47429090_Full.jpg"/>
          <p:cNvPicPr>
            <a:picLocks noChangeAspect="1"/>
          </p:cNvPicPr>
          <p:nvPr/>
        </p:nvPicPr>
        <p:blipFill>
          <a:blip r:embed="rId3" cstate="print"/>
          <a:srcRect l="5141" r="7903" b="1995"/>
          <a:stretch>
            <a:fillRect/>
          </a:stretch>
        </p:blipFill>
        <p:spPr>
          <a:xfrm>
            <a:off x="-36512" y="-308570"/>
            <a:ext cx="9289032" cy="5452070"/>
          </a:xfrm>
          <a:prstGeom prst="rect">
            <a:avLst/>
          </a:prstGeom>
        </p:spPr>
      </p:pic>
      <p:sp>
        <p:nvSpPr>
          <p:cNvPr id="2" name="Title 1"/>
          <p:cNvSpPr>
            <a:spLocks noGrp="1"/>
          </p:cNvSpPr>
          <p:nvPr>
            <p:ph type="title"/>
          </p:nvPr>
        </p:nvSpPr>
        <p:spPr>
          <a:xfrm>
            <a:off x="1331640" y="249492"/>
            <a:ext cx="6840760" cy="1458162"/>
          </a:xfrm>
          <a:solidFill>
            <a:schemeClr val="tx1">
              <a:lumMod val="75000"/>
              <a:lumOff val="25000"/>
              <a:alpha val="75000"/>
            </a:schemeClr>
          </a:solidFill>
        </p:spPr>
        <p:txBody>
          <a:bodyPr vert="horz" lIns="137160" tIns="68580" rIns="91440" bIns="45720" rtlCol="0" anchor="b">
            <a:normAutofit/>
          </a:bodyPr>
          <a:lstStyle/>
          <a:p>
            <a:r>
              <a:rPr lang="en-GB" dirty="0">
                <a:solidFill>
                  <a:schemeClr val="bg1"/>
                </a:solidFill>
              </a:rPr>
              <a:t>Contact with nature is essential for human health</a:t>
            </a:r>
          </a:p>
        </p:txBody>
      </p:sp>
    </p:spTree>
    <p:extLst>
      <p:ext uri="{BB962C8B-B14F-4D97-AF65-F5344CB8AC3E}">
        <p14:creationId xmlns:p14="http://schemas.microsoft.com/office/powerpoint/2010/main" val="1191071669"/>
      </p:ext>
    </p:extLst>
  </p:cSld>
  <p:clrMapOvr>
    <a:masterClrMapping/>
  </p:clrMapOvr>
  <p:transition advClick="0"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50156014_Full.jpg"/>
          <p:cNvPicPr>
            <a:picLocks noChangeAspect="1"/>
          </p:cNvPicPr>
          <p:nvPr/>
        </p:nvPicPr>
        <p:blipFill>
          <a:blip r:embed="rId3" cstate="print"/>
          <a:srcRect l="1059" r="9743"/>
          <a:stretch>
            <a:fillRect/>
          </a:stretch>
        </p:blipFill>
        <p:spPr>
          <a:xfrm>
            <a:off x="-108520" y="-92547"/>
            <a:ext cx="9258213" cy="6905009"/>
          </a:xfrm>
          <a:prstGeom prst="rect">
            <a:avLst/>
          </a:prstGeom>
        </p:spPr>
      </p:pic>
      <p:sp>
        <p:nvSpPr>
          <p:cNvPr id="2" name="Title 1"/>
          <p:cNvSpPr>
            <a:spLocks noGrp="1"/>
          </p:cNvSpPr>
          <p:nvPr>
            <p:ph type="title"/>
          </p:nvPr>
        </p:nvSpPr>
        <p:spPr>
          <a:xfrm>
            <a:off x="539552" y="424805"/>
            <a:ext cx="5657850" cy="1354857"/>
          </a:xfrm>
          <a:solidFill>
            <a:schemeClr val="tx1">
              <a:lumMod val="75000"/>
              <a:lumOff val="25000"/>
              <a:alpha val="75000"/>
            </a:schemeClr>
          </a:solidFill>
        </p:spPr>
        <p:txBody>
          <a:bodyPr vert="horz" lIns="137160" tIns="68580" rIns="91440" bIns="45720" rtlCol="0" anchor="b">
            <a:normAutofit fontScale="90000"/>
          </a:bodyPr>
          <a:lstStyle/>
          <a:p>
            <a:r>
              <a:rPr lang="en-GB" dirty="0">
                <a:solidFill>
                  <a:schemeClr val="bg1"/>
                </a:solidFill>
              </a:rPr>
              <a:t>Why Do We Need </a:t>
            </a:r>
            <a:r>
              <a:rPr lang="en-GB" dirty="0" err="1">
                <a:solidFill>
                  <a:schemeClr val="bg1"/>
                </a:solidFill>
              </a:rPr>
              <a:t>Biophilia</a:t>
            </a:r>
            <a:r>
              <a:rPr lang="en-GB" dirty="0">
                <a:solidFill>
                  <a:schemeClr val="bg1"/>
                </a:solidFill>
              </a:rPr>
              <a:t>?</a:t>
            </a:r>
          </a:p>
        </p:txBody>
      </p:sp>
      <p:sp>
        <p:nvSpPr>
          <p:cNvPr id="3" name="Content Placeholder 2"/>
          <p:cNvSpPr>
            <a:spLocks noGrp="1"/>
          </p:cNvSpPr>
          <p:nvPr>
            <p:ph idx="1"/>
          </p:nvPr>
        </p:nvSpPr>
        <p:spPr>
          <a:xfrm>
            <a:off x="611560" y="2355726"/>
            <a:ext cx="3888432" cy="2160240"/>
          </a:xfrm>
          <a:solidFill>
            <a:schemeClr val="tx1">
              <a:lumMod val="75000"/>
              <a:lumOff val="25000"/>
              <a:alpha val="75000"/>
            </a:schemeClr>
          </a:solidFill>
        </p:spPr>
        <p:txBody>
          <a:bodyPr vert="horz" lIns="137160" tIns="68580" rIns="0" bIns="45720" rtlCol="0">
            <a:noAutofit/>
          </a:bodyPr>
          <a:lstStyle/>
          <a:p>
            <a:r>
              <a:rPr lang="en-GB" dirty="0">
                <a:solidFill>
                  <a:schemeClr val="bg1"/>
                </a:solidFill>
              </a:rPr>
              <a:t>Urbanization has increased</a:t>
            </a:r>
          </a:p>
          <a:p>
            <a:pPr lvl="1"/>
            <a:r>
              <a:rPr lang="en-GB" sz="1500" dirty="0">
                <a:solidFill>
                  <a:schemeClr val="bg1"/>
                </a:solidFill>
              </a:rPr>
              <a:t>Stress</a:t>
            </a:r>
          </a:p>
          <a:p>
            <a:pPr lvl="1"/>
            <a:r>
              <a:rPr lang="en-GB" sz="1500" dirty="0">
                <a:solidFill>
                  <a:schemeClr val="bg1"/>
                </a:solidFill>
              </a:rPr>
              <a:t>Crime</a:t>
            </a:r>
          </a:p>
          <a:p>
            <a:pPr lvl="1"/>
            <a:r>
              <a:rPr lang="en-GB" sz="1500" dirty="0">
                <a:solidFill>
                  <a:schemeClr val="bg1"/>
                </a:solidFill>
              </a:rPr>
              <a:t>Absenteeism</a:t>
            </a:r>
          </a:p>
          <a:p>
            <a:pPr lvl="1"/>
            <a:r>
              <a:rPr lang="en-GB" sz="1500" dirty="0">
                <a:solidFill>
                  <a:schemeClr val="bg1"/>
                </a:solidFill>
              </a:rPr>
              <a:t>Depression</a:t>
            </a:r>
          </a:p>
          <a:p>
            <a:pPr lvl="1"/>
            <a:endParaRPr lang="en-GB" sz="1500" dirty="0">
              <a:solidFill>
                <a:schemeClr val="bg1"/>
              </a:solidFill>
            </a:endParaRPr>
          </a:p>
          <a:p>
            <a:pPr lvl="1">
              <a:buNone/>
            </a:pPr>
            <a:r>
              <a:rPr lang="en-GB" sz="1500" dirty="0">
                <a:solidFill>
                  <a:schemeClr val="bg1"/>
                </a:solidFill>
              </a:rPr>
              <a:t>While decreasing productivity and learning.</a:t>
            </a:r>
          </a:p>
        </p:txBody>
      </p:sp>
    </p:spTree>
    <p:extLst>
      <p:ext uri="{BB962C8B-B14F-4D97-AF65-F5344CB8AC3E}">
        <p14:creationId xmlns:p14="http://schemas.microsoft.com/office/powerpoint/2010/main" val="169849703"/>
      </p:ext>
    </p:extLst>
  </p:cSld>
  <p:clrMapOvr>
    <a:masterClrMapping/>
  </p:clrMapOvr>
  <p:transition advClick="0"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Interior-of-Office-Building-7466373.jpg"/>
          <p:cNvPicPr>
            <a:picLocks noChangeAspect="1"/>
          </p:cNvPicPr>
          <p:nvPr/>
        </p:nvPicPr>
        <p:blipFill>
          <a:blip r:embed="rId3" cstate="print"/>
          <a:srcRect b="8278"/>
          <a:stretch>
            <a:fillRect/>
          </a:stretch>
        </p:blipFill>
        <p:spPr>
          <a:xfrm>
            <a:off x="-36512" y="-1156614"/>
            <a:ext cx="9419900" cy="6320652"/>
          </a:xfrm>
          <a:prstGeom prst="rect">
            <a:avLst/>
          </a:prstGeom>
        </p:spPr>
      </p:pic>
      <p:sp>
        <p:nvSpPr>
          <p:cNvPr id="2" name="Title 1"/>
          <p:cNvSpPr>
            <a:spLocks noGrp="1"/>
          </p:cNvSpPr>
          <p:nvPr>
            <p:ph type="title"/>
          </p:nvPr>
        </p:nvSpPr>
        <p:spPr>
          <a:xfrm>
            <a:off x="395536" y="285496"/>
            <a:ext cx="7389440" cy="1152128"/>
          </a:xfrm>
          <a:solidFill>
            <a:schemeClr val="tx1">
              <a:lumMod val="75000"/>
              <a:lumOff val="25000"/>
              <a:alpha val="75000"/>
            </a:schemeClr>
          </a:solidFill>
        </p:spPr>
        <p:txBody>
          <a:bodyPr vert="horz" lIns="137160" tIns="137160" rIns="137160" bIns="137160" rtlCol="0" anchor="b">
            <a:normAutofit/>
          </a:bodyPr>
          <a:lstStyle/>
          <a:p>
            <a:r>
              <a:rPr lang="en-GB" dirty="0">
                <a:solidFill>
                  <a:schemeClr val="bg1"/>
                </a:solidFill>
              </a:rPr>
              <a:t>  A Way to Improve Profits</a:t>
            </a:r>
          </a:p>
        </p:txBody>
      </p:sp>
      <p:sp>
        <p:nvSpPr>
          <p:cNvPr id="9" name="Subtitle 4"/>
          <p:cNvSpPr txBox="1">
            <a:spLocks/>
          </p:cNvSpPr>
          <p:nvPr/>
        </p:nvSpPr>
        <p:spPr>
          <a:xfrm>
            <a:off x="3851920" y="4227934"/>
            <a:ext cx="4887162" cy="702078"/>
          </a:xfrm>
          <a:prstGeom prst="rect">
            <a:avLst/>
          </a:prstGeom>
          <a:solidFill>
            <a:schemeClr val="tx1">
              <a:lumMod val="75000"/>
              <a:lumOff val="25000"/>
              <a:alpha val="75000"/>
            </a:schemeClr>
          </a:solidFill>
        </p:spPr>
        <p:txBody>
          <a:bodyPr vert="horz" lIns="137160" tIns="137160" rIns="137160" bIns="137160" rtlCol="0">
            <a:normAutofit/>
          </a:bodyPr>
          <a:lstStyle/>
          <a:p>
            <a:pPr marL="68580" indent="-68580" defTabSz="685800">
              <a:lnSpc>
                <a:spcPct val="90000"/>
              </a:lnSpc>
              <a:spcBef>
                <a:spcPts val="900"/>
              </a:spcBef>
              <a:spcAft>
                <a:spcPts val="150"/>
              </a:spcAft>
              <a:buClr>
                <a:schemeClr val="accent1"/>
              </a:buClr>
              <a:buSzPct val="100000"/>
              <a:buFont typeface="Calibri" panose="020F0502020204030204" pitchFamily="34" charset="0"/>
              <a:buChar char=" "/>
              <a:defRPr/>
            </a:pPr>
            <a:r>
              <a:rPr lang="en-GB" sz="1500" b="1" dirty="0">
                <a:solidFill>
                  <a:schemeClr val="bg1"/>
                </a:solidFill>
              </a:rPr>
              <a:t>RESEARCH RESULTS FROM  Workplaces – Health care – Retail – Schools - Communities</a:t>
            </a:r>
          </a:p>
        </p:txBody>
      </p:sp>
    </p:spTree>
    <p:extLst>
      <p:ext uri="{BB962C8B-B14F-4D97-AF65-F5344CB8AC3E}">
        <p14:creationId xmlns:p14="http://schemas.microsoft.com/office/powerpoint/2010/main" val="4003878926"/>
      </p:ext>
    </p:extLst>
  </p:cSld>
  <p:clrMapOvr>
    <a:masterClrMapping/>
  </p:clrMapOvr>
  <p:transition advClick="0" advTm="8000"/>
</p:sld>
</file>

<file path=ppt/theme/theme1.xml><?xml version="1.0" encoding="utf-8"?>
<a:theme xmlns:a="http://schemas.openxmlformats.org/drawingml/2006/main" name="Theme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GPGB Powerpoint Templates" id="{6744FA8A-D6D2-4670-8A0A-91C8949FA795}" vid="{3A13A957-BA55-4CDC-B924-5EB1B208B0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8636</TotalTime>
  <Words>12032</Words>
  <Application>Microsoft Office PowerPoint</Application>
  <PresentationFormat>On-screen Show (16:9)</PresentationFormat>
  <Paragraphs>1184</Paragraphs>
  <Slides>68</Slides>
  <Notes>68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ArialNarrow-Italic</vt:lpstr>
      <vt:lpstr>Calibri</vt:lpstr>
      <vt:lpstr>Calibri Light</vt:lpstr>
      <vt:lpstr>Theme1</vt:lpstr>
      <vt:lpstr>The Economics of Biophilic Design </vt:lpstr>
      <vt:lpstr>PowerPoint Presentation</vt:lpstr>
      <vt:lpstr>Course Description</vt:lpstr>
      <vt:lpstr>Learning Objectives</vt:lpstr>
      <vt:lpstr>Introducing Biophilia</vt:lpstr>
      <vt:lpstr>Biophilia</vt:lpstr>
      <vt:lpstr>Contact with nature is essential for human health</vt:lpstr>
      <vt:lpstr>Why Do We Need Biophilia?</vt:lpstr>
      <vt:lpstr>  A Way to Improve Profits</vt:lpstr>
      <vt:lpstr>The Science Stuff</vt:lpstr>
      <vt:lpstr>How Does Biophilia Affect Us?</vt:lpstr>
      <vt:lpstr>Urban vs Nature</vt:lpstr>
      <vt:lpstr>Complex Natural Scenes</vt:lpstr>
      <vt:lpstr>Reducing Stress</vt:lpstr>
      <vt:lpstr>Immersion in Natural Environments</vt:lpstr>
      <vt:lpstr>Daylight</vt:lpstr>
      <vt:lpstr>  Fractal Patterns </vt:lpstr>
      <vt:lpstr>Brain Break!</vt:lpstr>
      <vt:lpstr>The Design Stuff</vt:lpstr>
      <vt:lpstr>Biophilic Design</vt:lpstr>
      <vt:lpstr>Categorizing Biophilic Design</vt:lpstr>
      <vt:lpstr>Nature in the Space</vt:lpstr>
      <vt:lpstr>Natural Analogues</vt:lpstr>
      <vt:lpstr>Nature of the Space</vt:lpstr>
      <vt:lpstr>“Nature in the Space” Design</vt:lpstr>
      <vt:lpstr>The Economic Stuff</vt:lpstr>
      <vt:lpstr>Economic Advantages</vt:lpstr>
      <vt:lpstr>The Economic Case </vt:lpstr>
      <vt:lpstr>Why Bother?</vt:lpstr>
      <vt:lpstr>Workplace Profit Margins</vt:lpstr>
      <vt:lpstr>Worker Performance </vt:lpstr>
      <vt:lpstr>Attracting &amp; Retaining Talent</vt:lpstr>
      <vt:lpstr>Absenteeism </vt:lpstr>
      <vt:lpstr>Absenteeism </vt:lpstr>
      <vt:lpstr>Presenteeism</vt:lpstr>
      <vt:lpstr>Healthier Patients,  Healthier Profits</vt:lpstr>
      <vt:lpstr>Saving Costs</vt:lpstr>
      <vt:lpstr>Psychological Needs of Patients, Visitors &amp; Staff</vt:lpstr>
      <vt:lpstr>Healing Gardens</vt:lpstr>
      <vt:lpstr>Natural Light</vt:lpstr>
      <vt:lpstr>Less Pain, Fewer Drugs,  Faster Recovery</vt:lpstr>
      <vt:lpstr>Biophilic Design in   Educational Settings</vt:lpstr>
      <vt:lpstr>Performance &amp; Attendance</vt:lpstr>
      <vt:lpstr>Economic Impact for Education</vt:lpstr>
      <vt:lpstr>Brain Break!</vt:lpstr>
      <vt:lpstr>Nature in Retail Spaces</vt:lpstr>
      <vt:lpstr>Biophilic Store Design</vt:lpstr>
      <vt:lpstr>Increased Value for Goods</vt:lpstr>
      <vt:lpstr>PowerPoint Presentation</vt:lpstr>
      <vt:lpstr>Property, Community, Crime  &amp; Well-Being</vt:lpstr>
      <vt:lpstr>Increased Property Value</vt:lpstr>
      <vt:lpstr>Community  Cohesion</vt:lpstr>
      <vt:lpstr>Crime</vt:lpstr>
      <vt:lpstr>Wellbeing</vt:lpstr>
      <vt:lpstr>PowerPoint Presentation</vt:lpstr>
      <vt:lpstr>How do we encourage Biophilic Design with decision makers?</vt:lpstr>
      <vt:lpstr>PowerPoint Presentation</vt:lpstr>
      <vt:lpstr>Medical Facilities</vt:lpstr>
      <vt:lpstr>Education</vt:lpstr>
      <vt:lpstr>Retail</vt:lpstr>
      <vt:lpstr>Housing Developers</vt:lpstr>
      <vt:lpstr>Communities</vt:lpstr>
      <vt:lpstr>Let’s Move Forward with  Biophilic Design</vt:lpstr>
      <vt:lpstr>PowerPoint Presentation</vt:lpstr>
      <vt:lpstr>Looking for more Continuing Education?</vt:lpstr>
      <vt:lpstr>Expanding our marketing conversations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 Golden</dc:creator>
  <cp:lastModifiedBy>Mary Golden</cp:lastModifiedBy>
  <cp:revision>1277</cp:revision>
  <cp:lastPrinted>2021-03-09T00:20:31Z</cp:lastPrinted>
  <dcterms:created xsi:type="dcterms:W3CDTF">2015-03-08T12:31:13Z</dcterms:created>
  <dcterms:modified xsi:type="dcterms:W3CDTF">2021-12-01T17:30:08Z</dcterms:modified>
</cp:coreProperties>
</file>